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18" r:id="rId3"/>
    <p:sldId id="257" r:id="rId4"/>
    <p:sldId id="259" r:id="rId5"/>
    <p:sldId id="276" r:id="rId6"/>
    <p:sldId id="278" r:id="rId7"/>
    <p:sldId id="315" r:id="rId8"/>
    <p:sldId id="312" r:id="rId9"/>
    <p:sldId id="313" r:id="rId10"/>
    <p:sldId id="311" r:id="rId11"/>
    <p:sldId id="279" r:id="rId12"/>
    <p:sldId id="295" r:id="rId13"/>
    <p:sldId id="331" r:id="rId14"/>
    <p:sldId id="320" r:id="rId15"/>
    <p:sldId id="321" r:id="rId16"/>
    <p:sldId id="322" r:id="rId17"/>
    <p:sldId id="304" r:id="rId18"/>
    <p:sldId id="324" r:id="rId19"/>
    <p:sldId id="325" r:id="rId20"/>
    <p:sldId id="266" r:id="rId21"/>
    <p:sldId id="326" r:id="rId22"/>
    <p:sldId id="328" r:id="rId23"/>
    <p:sldId id="327" r:id="rId24"/>
    <p:sldId id="329" r:id="rId25"/>
    <p:sldId id="302" r:id="rId26"/>
    <p:sldId id="314" r:id="rId27"/>
    <p:sldId id="330" r:id="rId28"/>
    <p:sldId id="32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3D3D3"/>
    <a:srgbClr val="414143"/>
    <a:srgbClr val="282828"/>
    <a:srgbClr val="FC3F4E"/>
    <a:srgbClr val="F0A800"/>
    <a:srgbClr val="8D1BF1"/>
    <a:srgbClr val="3458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4"/>
    <p:restoredTop sz="84111"/>
  </p:normalViewPr>
  <p:slideViewPr>
    <p:cSldViewPr snapToGrid="0" snapToObjects="1" showGuides="1">
      <p:cViewPr varScale="1">
        <p:scale>
          <a:sx n="117" d="100"/>
          <a:sy n="117" d="100"/>
        </p:scale>
        <p:origin x="192" y="13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56" d="100"/>
          <a:sy n="156" d="100"/>
        </p:scale>
        <p:origin x="460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991563-480E-E242-A8E6-E858A74FD43E}" type="datetimeFigureOut">
              <a:rPr lang="en-US" smtClean="0"/>
              <a:t>3/29/21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37F1B-5E6E-1949-9E3A-B5EAF48AF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3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7F1B-5E6E-1949-9E3A-B5EAF48AF2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94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7F1B-5E6E-1949-9E3A-B5EAF48AF2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38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7F1B-5E6E-1949-9E3A-B5EAF48AF2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57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7F1B-5E6E-1949-9E3A-B5EAF48AF2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89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7F1B-5E6E-1949-9E3A-B5EAF48AF2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47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7F1B-5E6E-1949-9E3A-B5EAF48AF2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07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7F1B-5E6E-1949-9E3A-B5EAF48AF2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7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Reminder that </a:t>
            </a:r>
            <a:r>
              <a:rPr lang="en-US" dirty="0" err="1"/>
              <a:t>Aliaksei</a:t>
            </a:r>
            <a:r>
              <a:rPr lang="en-US" dirty="0"/>
              <a:t> pointed out that we emit Verilog and there’s “the rest of the owl” beneath that (unlike what LLVM emits), important shout outs to </a:t>
            </a:r>
            <a:r>
              <a:rPr lang="en-US" dirty="0" err="1"/>
              <a:t>Verilator</a:t>
            </a:r>
            <a:r>
              <a:rPr lang="en-US" dirty="0"/>
              <a:t>, Open FPGA and </a:t>
            </a:r>
            <a:r>
              <a:rPr lang="en-US" dirty="0" err="1"/>
              <a:t>OpenROAD</a:t>
            </a:r>
            <a:r>
              <a:rPr lang="en-US" dirty="0"/>
              <a:t> for doing the hard work of making Verilog useful.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7F1B-5E6E-1949-9E3A-B5EAF48AF2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15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7F1B-5E6E-1949-9E3A-B5EAF48AF2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33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7F1B-5E6E-1949-9E3A-B5EAF48AF2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6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7F1B-5E6E-1949-9E3A-B5EAF48AF2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59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control, users are deleting their .</a:t>
            </a:r>
            <a:r>
              <a:rPr lang="en-US" dirty="0" err="1"/>
              <a:t>suggestNames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37F1B-5E6E-1949-9E3A-B5EAF48AF2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53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C1E702A-ED79-1048-BF0C-0758F155A4BF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504D4-FA17-124F-8B16-BA078D5BAB3D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6AB0C8-3C15-7344-8D92-CF0990E974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51DFBF-C998-A345-A185-153AF98B983D}"/>
              </a:ext>
            </a:extLst>
          </p:cNvPr>
          <p:cNvSpPr txBox="1"/>
          <p:nvPr userDrawn="1"/>
        </p:nvSpPr>
        <p:spPr>
          <a:xfrm>
            <a:off x="457200" y="1059359"/>
            <a:ext cx="4673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Brand Information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195405C-C7C2-744C-9199-A855635AF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9E5C77C3-5B2F-E143-B841-E155A8AE9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D3149606-EA9C-E842-9F55-22D4E86BE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0608DF-7290-0043-9450-D346E160809E}"/>
              </a:ext>
            </a:extLst>
          </p:cNvPr>
          <p:cNvSpPr>
            <a:spLocks noChangeAspect="1"/>
          </p:cNvSpPr>
          <p:nvPr userDrawn="1"/>
        </p:nvSpPr>
        <p:spPr>
          <a:xfrm>
            <a:off x="8316171" y="2591840"/>
            <a:ext cx="2517026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A0CDBE-9665-F749-97BB-B074C0D72788}"/>
              </a:ext>
            </a:extLst>
          </p:cNvPr>
          <p:cNvSpPr/>
          <p:nvPr userDrawn="1"/>
        </p:nvSpPr>
        <p:spPr>
          <a:xfrm>
            <a:off x="10366691" y="4185933"/>
            <a:ext cx="1368109" cy="684055"/>
          </a:xfrm>
          <a:prstGeom prst="rect">
            <a:avLst/>
          </a:prstGeom>
          <a:solidFill>
            <a:srgbClr val="FC3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Red</a:t>
            </a:r>
            <a:br>
              <a:rPr lang="en-US" sz="1200" dirty="0"/>
            </a:br>
            <a:r>
              <a:rPr lang="en-US" sz="1050" dirty="0"/>
              <a:t>#FC3F4E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8DF072-16D9-E24E-85D6-439AF59B85B9}"/>
              </a:ext>
            </a:extLst>
          </p:cNvPr>
          <p:cNvSpPr/>
          <p:nvPr userDrawn="1"/>
        </p:nvSpPr>
        <p:spPr>
          <a:xfrm>
            <a:off x="8850447" y="4185933"/>
            <a:ext cx="1368109" cy="684055"/>
          </a:xfrm>
          <a:prstGeom prst="rect">
            <a:avLst/>
          </a:prstGeom>
          <a:solidFill>
            <a:srgbClr val="F0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Yellow</a:t>
            </a:r>
            <a:br>
              <a:rPr lang="en-US" sz="1200" b="1" dirty="0"/>
            </a:br>
            <a:r>
              <a:rPr lang="en-US" sz="1050" dirty="0"/>
              <a:t>#F0A800</a:t>
            </a:r>
            <a:endParaRPr lang="en-US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8724CA-996B-494D-8280-82AEB52806B4}"/>
              </a:ext>
            </a:extLst>
          </p:cNvPr>
          <p:cNvSpPr/>
          <p:nvPr userDrawn="1"/>
        </p:nvSpPr>
        <p:spPr>
          <a:xfrm>
            <a:off x="7334203" y="4185933"/>
            <a:ext cx="1368109" cy="684055"/>
          </a:xfrm>
          <a:prstGeom prst="rect">
            <a:avLst/>
          </a:prstGeom>
          <a:solidFill>
            <a:srgbClr val="8D1B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Purple</a:t>
            </a:r>
            <a:br>
              <a:rPr lang="en-US" sz="1200" dirty="0"/>
            </a:br>
            <a:r>
              <a:rPr lang="en-US" sz="1050" dirty="0"/>
              <a:t>#8D1BF1</a:t>
            </a:r>
            <a:endParaRPr lang="en-US" sz="1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20F62A-0829-734B-93AC-FB3704E73260}"/>
              </a:ext>
            </a:extLst>
          </p:cNvPr>
          <p:cNvSpPr/>
          <p:nvPr userDrawn="1"/>
        </p:nvSpPr>
        <p:spPr>
          <a:xfrm>
            <a:off x="5817959" y="4185933"/>
            <a:ext cx="1368109" cy="684055"/>
          </a:xfrm>
          <a:prstGeom prst="rect">
            <a:avLst/>
          </a:prstGeom>
          <a:solidFill>
            <a:srgbClr val="345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Blue</a:t>
            </a:r>
            <a:br>
              <a:rPr lang="en-US" sz="1200" dirty="0"/>
            </a:br>
            <a:r>
              <a:rPr lang="en-US" sz="1050" dirty="0"/>
              <a:t>#3458C3</a:t>
            </a:r>
            <a:endParaRPr lang="en-US" sz="12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67E112-8374-FE4A-8E7C-46ECBCA2516C}"/>
              </a:ext>
            </a:extLst>
          </p:cNvPr>
          <p:cNvSpPr/>
          <p:nvPr userDrawn="1"/>
        </p:nvSpPr>
        <p:spPr>
          <a:xfrm>
            <a:off x="10366691" y="5024133"/>
            <a:ext cx="1368109" cy="68405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White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050" dirty="0">
                <a:solidFill>
                  <a:schemeClr val="tx1"/>
                </a:solidFill>
              </a:rPr>
              <a:t>#FFFFFF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24B12BF-36B4-0646-9626-D172A93BB049}"/>
              </a:ext>
            </a:extLst>
          </p:cNvPr>
          <p:cNvSpPr/>
          <p:nvPr userDrawn="1"/>
        </p:nvSpPr>
        <p:spPr>
          <a:xfrm>
            <a:off x="8850447" y="5024133"/>
            <a:ext cx="1368109" cy="684055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Light Gray</a:t>
            </a:r>
            <a:br>
              <a:rPr lang="en-US" sz="1200" b="1" dirty="0"/>
            </a:br>
            <a:r>
              <a:rPr lang="en-US" sz="1050" dirty="0"/>
              <a:t>#D3D3D3</a:t>
            </a:r>
            <a:endParaRPr lang="en-US" sz="12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BCBB563-594C-AC41-92A9-7D6F6527F0DA}"/>
              </a:ext>
            </a:extLst>
          </p:cNvPr>
          <p:cNvSpPr/>
          <p:nvPr userDrawn="1"/>
        </p:nvSpPr>
        <p:spPr>
          <a:xfrm>
            <a:off x="7334203" y="5024133"/>
            <a:ext cx="1368109" cy="684055"/>
          </a:xfrm>
          <a:prstGeom prst="rect">
            <a:avLst/>
          </a:prstGeom>
          <a:solidFill>
            <a:srgbClr val="414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Mid Gray</a:t>
            </a:r>
            <a:br>
              <a:rPr lang="en-US" sz="1200" dirty="0"/>
            </a:br>
            <a:r>
              <a:rPr lang="en-US" sz="1050" dirty="0"/>
              <a:t>#414143</a:t>
            </a:r>
            <a:endParaRPr lang="en-US" sz="12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BF88A6-497B-D24C-9C0C-413602886CAC}"/>
              </a:ext>
            </a:extLst>
          </p:cNvPr>
          <p:cNvSpPr/>
          <p:nvPr userDrawn="1"/>
        </p:nvSpPr>
        <p:spPr>
          <a:xfrm>
            <a:off x="5817959" y="5024133"/>
            <a:ext cx="1368109" cy="684055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Dark Gray</a:t>
            </a:r>
            <a:br>
              <a:rPr lang="en-US" sz="1200" dirty="0"/>
            </a:br>
            <a:r>
              <a:rPr lang="en-US" sz="1050" dirty="0"/>
              <a:t>#282828</a:t>
            </a:r>
            <a:endParaRPr 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EE060C-8C8E-0148-A890-BE40F3EFDC92}"/>
              </a:ext>
            </a:extLst>
          </p:cNvPr>
          <p:cNvSpPr txBox="1"/>
          <p:nvPr userDrawn="1"/>
        </p:nvSpPr>
        <p:spPr>
          <a:xfrm>
            <a:off x="457200" y="1828800"/>
            <a:ext cx="52595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Type</a:t>
            </a:r>
            <a:br>
              <a:rPr lang="en-US" dirty="0"/>
            </a:br>
            <a:endParaRPr lang="en-US" sz="1200" dirty="0"/>
          </a:p>
          <a:p>
            <a:r>
              <a:rPr lang="en-US" sz="2400" dirty="0"/>
              <a:t>Arial Regular in Dark Gray</a:t>
            </a:r>
          </a:p>
          <a:p>
            <a:r>
              <a:rPr lang="en-US" sz="1400" b="0" dirty="0"/>
              <a:t>A B C D E F G H I J K L M N O P Q R S T U V W X Y 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dirty="0"/>
              <a:t>a b c d e f g h </a:t>
            </a:r>
            <a:r>
              <a:rPr lang="en-US" sz="1400" b="0" dirty="0" err="1"/>
              <a:t>i</a:t>
            </a:r>
            <a:r>
              <a:rPr lang="en-US" sz="1400" b="0" dirty="0"/>
              <a:t> j k l m n o p q r s t u v w x y z</a:t>
            </a:r>
          </a:p>
          <a:p>
            <a:r>
              <a:rPr lang="en-US" sz="1400" b="0" dirty="0"/>
              <a:t>1 2 3 4 5 6 7 8 9 0 , . ! ? @ # $ % &amp; ( ) &lt; &gt;</a:t>
            </a:r>
          </a:p>
          <a:p>
            <a:endParaRPr lang="en-US" sz="1200" b="1" dirty="0"/>
          </a:p>
          <a:p>
            <a:r>
              <a:rPr lang="en-US" sz="2400" b="1" dirty="0"/>
              <a:t>Arial Bold in Dark Gray</a:t>
            </a:r>
          </a:p>
          <a:p>
            <a:r>
              <a:rPr lang="en-US" sz="1200" b="1" dirty="0"/>
              <a:t>A B C D E F G H I J K L M N O P Q R S T U V W X Y 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a b c d e f g h </a:t>
            </a:r>
            <a:r>
              <a:rPr lang="en-US" sz="1200" b="1" dirty="0" err="1"/>
              <a:t>i</a:t>
            </a:r>
            <a:r>
              <a:rPr lang="en-US" sz="1200" b="1" dirty="0"/>
              <a:t> j k l m n o p q r s t u v w x y z</a:t>
            </a:r>
          </a:p>
          <a:p>
            <a:r>
              <a:rPr lang="en-US" sz="1200" b="1" dirty="0"/>
              <a:t>1 2 3 4 5 6 7 8 9 0 , . ! ? @ # $ % &amp; ( ) &lt; &gt;</a:t>
            </a:r>
          </a:p>
          <a:p>
            <a:endParaRPr lang="en-US" sz="1200" b="1" dirty="0"/>
          </a:p>
          <a:p>
            <a:endParaRPr lang="en-US" sz="1200" b="1" dirty="0"/>
          </a:p>
          <a:p>
            <a:endParaRPr lang="en-US" sz="1200" b="1" dirty="0"/>
          </a:p>
          <a:p>
            <a:r>
              <a:rPr lang="en-US" sz="1800" b="1" dirty="0"/>
              <a:t>Charts</a:t>
            </a:r>
            <a:br>
              <a:rPr lang="en-US" sz="1800" b="1" dirty="0"/>
            </a:br>
            <a:endParaRPr lang="en-US" sz="1200" b="1" dirty="0"/>
          </a:p>
          <a:p>
            <a:r>
              <a:rPr lang="en-US" sz="1200" b="0" dirty="0"/>
              <a:t>Within the “chart design” tab, please select the monochromatic color that matches the section color. In the event that you need to a color scheme </a:t>
            </a:r>
            <a:br>
              <a:rPr lang="en-US" sz="1200" b="0" dirty="0"/>
            </a:br>
            <a:r>
              <a:rPr lang="en-US" sz="1200" b="0" dirty="0"/>
              <a:t>the provides more contrast, please choose “Colorful Palette 1.”</a:t>
            </a:r>
          </a:p>
          <a:p>
            <a:endParaRPr lang="en-US" sz="18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AC4783-7AD6-1343-BAC7-2D2ED9D4BCF5}"/>
              </a:ext>
            </a:extLst>
          </p:cNvPr>
          <p:cNvSpPr txBox="1"/>
          <p:nvPr userDrawn="1"/>
        </p:nvSpPr>
        <p:spPr>
          <a:xfrm>
            <a:off x="5791200" y="3762302"/>
            <a:ext cx="396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Colors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D7442A-034E-384D-BA6F-11EC78C71776}"/>
              </a:ext>
            </a:extLst>
          </p:cNvPr>
          <p:cNvSpPr txBox="1"/>
          <p:nvPr userDrawn="1"/>
        </p:nvSpPr>
        <p:spPr>
          <a:xfrm>
            <a:off x="5770259" y="1828800"/>
            <a:ext cx="396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Logos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3669465-55C1-5846-A0E2-D6D32951A1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6514" y="2681166"/>
            <a:ext cx="2190522" cy="735748"/>
          </a:xfrm>
          <a:prstGeom prst="rect">
            <a:avLst/>
          </a:prstGeom>
          <a:noFill/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7CD10A0-EE56-6440-BAF1-39F42CCD79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0913" y="2681166"/>
            <a:ext cx="2190522" cy="73574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B8BE08F-F6C7-8248-98A0-3E47EACA926D}"/>
              </a:ext>
            </a:extLst>
          </p:cNvPr>
          <p:cNvSpPr txBox="1"/>
          <p:nvPr userDrawn="1"/>
        </p:nvSpPr>
        <p:spPr>
          <a:xfrm>
            <a:off x="5770842" y="2307861"/>
            <a:ext cx="2605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/>
              <a:t>Horizontal Gray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CF5A92-D25C-1A47-9886-9D4CED233B8D}"/>
              </a:ext>
            </a:extLst>
          </p:cNvPr>
          <p:cNvSpPr txBox="1"/>
          <p:nvPr userDrawn="1"/>
        </p:nvSpPr>
        <p:spPr>
          <a:xfrm>
            <a:off x="8222038" y="2307861"/>
            <a:ext cx="2605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/>
              <a:t>Horizontal White</a:t>
            </a:r>
          </a:p>
        </p:txBody>
      </p:sp>
    </p:spTree>
    <p:extLst>
      <p:ext uri="{BB962C8B-B14F-4D97-AF65-F5344CB8AC3E}">
        <p14:creationId xmlns:p14="http://schemas.microsoft.com/office/powerpoint/2010/main" val="3250498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E794-4294-5A47-A1A4-A317ED8D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1E702A-ED79-1048-BF0C-0758F155A4BF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F96BC0FD-C9ED-7348-B037-5707B65A48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8800"/>
            <a:ext cx="112776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98948BF-9A0E-BE4B-AEA9-A3DFA4F483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A9F0BD2-39C5-4345-9E7C-A396488D1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A74A5253-6838-5247-A0E5-798C8A767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8FF4C6-557C-2D48-97B7-D28C46391A65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C1ADF7-516A-7949-A20B-C0973837C4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3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6424-411C-4F47-88ED-5E4FF0EB0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1219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AA44AF-5C70-5A49-A621-F5CC2DD176A5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83E9E7-AE08-EB46-9523-52B8854A804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55245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392217C7-754F-5B4D-9A0D-7CBEC82263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10300" y="1828800"/>
            <a:ext cx="55245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3402F363-CD88-6345-A1AC-DD0C27DCF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D3496BA-86E3-7F46-899E-54E5132E9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3D71097C-E4E5-E84D-BE54-D6A733198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D09EE5-CBA6-9C48-A7FE-CEB6530A13D7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A4E098-0ACE-3449-B6C7-CCF4C31772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25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68" userDrawn="1">
          <p15:clr>
            <a:srgbClr val="FBAE40"/>
          </p15:clr>
        </p15:guide>
        <p15:guide id="2" pos="391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6424-411C-4F47-88ED-5E4FF0EB0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1219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AA44AF-5C70-5A49-A621-F5CC2DD176A5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9EF3C359-FEEB-9C4A-83B1-4588A9F66CE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55245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F1317823-5413-F743-A29F-B6AD07C328D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10300" y="1828800"/>
            <a:ext cx="55245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FCB7B126-B533-664A-AE75-DBB56665F4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E520B61-86A5-A44F-9B88-0ADE5ECD6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AEBC1356-4746-5B43-A050-101F08FA8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5850ED-69E6-504D-B577-1A4A9114FA83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58354F9-A1D1-584B-BF27-20C3B227B2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6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6424-411C-4F47-88ED-5E4FF0EB0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1219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AA44AF-5C70-5A49-A621-F5CC2DD176A5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E2A6861E-43FD-1B4D-AD33-0C00DA428DE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55245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5811AE8-792E-E940-B36C-4C55AA094AA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10300" y="1828800"/>
            <a:ext cx="55245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B4E3417A-3AC7-EE43-9929-2BF043C87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D4183B59-37D2-F846-A85E-6AFAADB83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7D7DE4A-0DCC-4146-844E-A0F2F442F9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A6D9DA-5386-994A-8623-38F55B8EE3F4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51CA4E3-8C71-3049-B17E-CF58663BAD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1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6424-411C-4F47-88ED-5E4FF0EB0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1219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AA44AF-5C70-5A49-A621-F5CC2DD176A5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E6CEE438-A130-3141-B7DD-1009FBA462B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55245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229C7CD6-A550-3349-838A-8F35AA3EA91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10300" y="1828800"/>
            <a:ext cx="55245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78F2D2D9-AAB2-854B-961E-486F7F9E8E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0EC3E62-86A1-C142-8FFA-255D34452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5EAACEE-9928-A44C-8DC5-C4FDF1488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1AE770-D099-6149-8326-F0E97B099A26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8ED189-3E01-9E4B-A7F5-0A8715FD7C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91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6424-411C-4F47-88ED-5E4FF0EB0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188316-025D-7949-9775-C7D945916FFE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1D51B082-097B-4845-A688-3489CD0DC72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36118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D855E855-81B1-8149-907F-A17502A678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0060" y="1828800"/>
            <a:ext cx="36118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D5EAA390-9677-7A42-8032-94092CBADEB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22920" y="1828800"/>
            <a:ext cx="36118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EF1AE4A-A7B5-6845-857F-F88E61808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3B0AE5A-CC9D-7542-9C5C-7825353A6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2D1BF19-9592-3D46-AD83-2A3B33A339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C38E0F-4BCB-A146-B53D-D68E109598CC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FAD3B6-CC5F-C54B-91EE-97E1A35FC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51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6424-411C-4F47-88ED-5E4FF0EB0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188316-025D-7949-9775-C7D945916FFE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D42605E0-C7B1-CF41-951E-980B7C31AB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36118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9154D098-B443-A64D-A552-AE2A50EB15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0060" y="1828800"/>
            <a:ext cx="36118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9121DB46-FF76-FC4F-A9A7-5ACC815EF8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22920" y="1828800"/>
            <a:ext cx="36118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7DEB33A-F2AE-A941-8ECF-3C5383B01F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17F55B4-6B5D-CD4A-983C-AE77683704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DB6A4E7-057D-8344-8D03-C3016381C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1E8F2E-1E56-C647-A76F-9CD905A0000C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6C25E13-2F31-D047-90B1-F4CB3C2A6C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97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6424-411C-4F47-88ED-5E4FF0EB0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188316-025D-7949-9775-C7D945916FFE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95921F51-9C0B-8B4E-B445-4E3CC5B3E90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36118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364B5DFF-E1F1-3141-A279-D0E6F8A9F7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0060" y="1828800"/>
            <a:ext cx="36118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B63A95B1-ABD5-414B-863F-93DD06679E1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22920" y="1828800"/>
            <a:ext cx="36118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4E166A4-CDE1-8344-AF36-6E04D7564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59E669D-D84F-C84C-873F-62F54448A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DC4A233-B013-344D-8513-2BE72B4C2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2D3F1E-2AC7-9847-8DB5-0D569B091B2E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FD4E7CC-87B9-8A43-83DB-13A9A0896D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72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6424-411C-4F47-88ED-5E4FF0EB0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188316-025D-7949-9775-C7D945916FFE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057B506A-68CA-7444-9B84-245DA6E3A92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36118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15AD11F6-DCAD-604C-8A4D-545483C995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0060" y="1828800"/>
            <a:ext cx="36118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F2B22AD0-DD8F-B44F-BE2F-847F662F7AA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22920" y="1828800"/>
            <a:ext cx="36118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10C228E-E818-9E4A-89DD-52AA33D359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40F1D08-C614-BC4A-8E81-C033C3905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C5F5529B-E370-6047-83C9-C0C29A13C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CA940F-09AC-8C4E-AFEB-4E97D1C44022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53036D1-A1CB-674E-BF03-14FCFF18BA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29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6424-411C-4F47-88ED-5E4FF0EB0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D2C08-C03D-994B-BB37-FA43C0222CF1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C0DEF4C1-A871-A640-9CD1-E14685B662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26974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362B899F-30D8-8F40-9764-60C884AD985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240" y="1828800"/>
            <a:ext cx="26974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EC29916E-697E-C647-91BF-6A81355648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77280" y="1828800"/>
            <a:ext cx="26974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5A94A9E2-5B2E-0F46-B903-31A8E3620EE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037320" y="1828800"/>
            <a:ext cx="26974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189F307-2B89-2E4F-91C5-385A5575E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B34AE888-90DD-0A4D-8503-7A119E4C80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9849060-030A-3146-BE8B-8B69D268B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210907-9121-5443-BD6F-521EC295C4DA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23C869-02F5-CD4C-A01C-4B62986C0A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29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5E86-5A4E-3E4B-B27B-2611197E6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869323"/>
            <a:ext cx="7315200" cy="1737601"/>
          </a:xfrm>
        </p:spPr>
        <p:txBody>
          <a:bodyPr anchor="b">
            <a:no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04C44-9A69-5E4C-99A0-4992BF511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7315200" cy="13716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7E490E-DB2A-A84D-8BB5-E224AAB09A89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901E9650-B6F6-DC4E-8A3D-D0901C939A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8DEBC7C-3ACA-844B-83F7-AA253644F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426A8374-3A2D-F847-B36C-C11195D31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B06A58-4F34-ED47-B7E5-29D464CF25B3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45CA75-8285-8E45-B956-3C3EE4D68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FAAB0FB-6E31-8046-8DC6-AA00B183BA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685800"/>
            <a:ext cx="3949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6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96" userDrawn="1">
          <p15:clr>
            <a:srgbClr val="FBAE40"/>
          </p15:clr>
        </p15:guide>
        <p15:guide id="2" orient="horz" pos="1464" userDrawn="1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302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6424-411C-4F47-88ED-5E4FF0EB0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D2C08-C03D-994B-BB37-FA43C0222CF1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5F9380D2-4E07-DC44-91AA-D29A55D276C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26974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5811E7B-810C-6940-B3F7-607630D543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240" y="1828800"/>
            <a:ext cx="26974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18C69406-1CAA-C849-BFAF-CA6A6F4ED3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77280" y="1828800"/>
            <a:ext cx="26974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F5CE9834-FDD5-344B-94A5-5EE23CC40D0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037320" y="1828800"/>
            <a:ext cx="26974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EBC547E-0F68-1C44-BEAD-EF1106F59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D9C2281-2425-AA46-93C0-EA1112FCB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8EE35B9-95E0-0E4D-A188-F4EA31BB1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F2DC54-3396-0E4D-B62B-7FC8880FD6AF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C3C562-C5F5-964D-88C1-E476725C6C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15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6424-411C-4F47-88ED-5E4FF0EB0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D2C08-C03D-994B-BB37-FA43C0222CF1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E30562BB-24CC-CA43-A3AE-4A2F64CFA1C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26974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96728219-D524-5C48-AC3B-B5BA3205008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240" y="1828800"/>
            <a:ext cx="26974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6C719494-F2C8-774D-B0C3-EF133C73C84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77280" y="1828800"/>
            <a:ext cx="26974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4D8D921D-618D-6A47-8E87-EB6E775DEB7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037320" y="1828800"/>
            <a:ext cx="26974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D31B01B-5AB9-C54C-AF3B-F9F2440EE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BFD649AF-BA2B-EC4B-BC27-800B55680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203CD00-FE9E-F248-9699-D2533E4A0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F08F1E-8C2D-724A-A6CF-6F5955257052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EBEFB6-9734-0740-B0B9-91A1279F3E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41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6424-411C-4F47-88ED-5E4FF0EB0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D2C08-C03D-994B-BB37-FA43C0222CF1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8B01EE3A-F038-AF44-A81D-A6A123B9A89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26974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12E48FF8-A8C7-3F4E-9691-59BA0477D7E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7240" y="1828800"/>
            <a:ext cx="26974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C57D6A0B-84F3-F74C-8D1E-7D2DB5323D7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77280" y="1828800"/>
            <a:ext cx="26974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7B5271DB-FB68-7B4C-9550-1CD92A513EE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037320" y="1828800"/>
            <a:ext cx="269748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D6B66E3-5F38-484A-97B8-FEA3E00A3A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6DC480D-5F94-A240-A369-9B8EBAB58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4A0040C-BDDF-314F-893A-F0AC1F663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EA7994-39A9-CC40-9E1F-AA8597CA6EE8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68B6763-FFCF-434C-A289-5A6F474FAB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25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6424-411C-4F47-88ED-5E4FF0EB0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16EF73-2590-1841-B6B3-42B166129680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AE8794B2-08FA-2749-8EF2-76F89005ABA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20574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CDCAE0DB-BC5D-C54C-A82C-67BFECB58F6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62250" y="1828800"/>
            <a:ext cx="20574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5">
            <a:extLst>
              <a:ext uri="{FF2B5EF4-FFF2-40B4-BE49-F238E27FC236}">
                <a16:creationId xmlns:a16="http://schemas.microsoft.com/office/drawing/2014/main" id="{56512AAC-1DD6-124F-8998-165FEB5D85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67300" y="1828800"/>
            <a:ext cx="20574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5">
            <a:extLst>
              <a:ext uri="{FF2B5EF4-FFF2-40B4-BE49-F238E27FC236}">
                <a16:creationId xmlns:a16="http://schemas.microsoft.com/office/drawing/2014/main" id="{6B35E78E-6413-5340-8601-A6D24C89F4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72350" y="1828800"/>
            <a:ext cx="20574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Content Placeholder 5">
            <a:extLst>
              <a:ext uri="{FF2B5EF4-FFF2-40B4-BE49-F238E27FC236}">
                <a16:creationId xmlns:a16="http://schemas.microsoft.com/office/drawing/2014/main" id="{59D9DFA4-18DB-0E49-B9A4-66F1FC0590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677400" y="1828800"/>
            <a:ext cx="20574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FA2E2948-1E96-5145-95D7-1E27EA5C21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319D5CCE-CFBF-DD4F-829B-3A539BFC2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04063ED-DCD9-304E-A3F6-EADE85CD1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011208-7004-3044-A0D4-06E8BB3C4B98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4437E9-157E-034B-9285-96A010CDA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9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6424-411C-4F47-88ED-5E4FF0EB0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16EF73-2590-1841-B6B3-42B166129680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708D19FC-55C8-6D42-9A68-20F5043E859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20574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5BB7255C-E61D-A047-9275-EEE8FE9F8A7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62250" y="1828800"/>
            <a:ext cx="20574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191ECFF8-EF89-4F41-9A1F-8A01EA18F1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67300" y="1828800"/>
            <a:ext cx="20574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8564AC2-0147-C44B-BABF-B876456533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72350" y="1828800"/>
            <a:ext cx="20574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4307794B-E715-0C45-820E-7C27BE44189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677400" y="1828800"/>
            <a:ext cx="20574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C11B4F-E5D7-2542-9164-70E62CC71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A72D8234-A43F-884C-8FB6-E2460D938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97847E1-345A-3E42-88AB-DD28D47D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DE2E5A-8FD0-3A4C-B2F5-8046FD369AC1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640BF7-665B-694C-94FD-30C195EA92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69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6424-411C-4F47-88ED-5E4FF0EB0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16EF73-2590-1841-B6B3-42B166129680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003D486A-3A2D-AC4F-9B3A-1180C76D7A2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20574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E2AA0B77-B95D-BD42-A62A-BFBFA3A3FE0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62250" y="1828800"/>
            <a:ext cx="20574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BA6FC564-64C5-F445-8260-B702A8DA4F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67300" y="1828800"/>
            <a:ext cx="20574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A39F68E7-A7B4-6748-9819-CA088660EC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72350" y="1828800"/>
            <a:ext cx="20574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6CB53C19-6C5A-2F44-B9E5-ADC9DFCF62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677400" y="1828800"/>
            <a:ext cx="20574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5AAC7B15-4CAC-F24E-8B61-607B990A9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FF04D2C5-BAB6-5046-8A01-444FCC2A9C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951E7BA-72D9-764F-BAA5-C7DC77818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457C6C-6FD7-2D42-8171-C2CC96EABEA3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28FB37-21AA-7741-A3DA-093F901D0D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57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6424-411C-4F47-88ED-5E4FF0EB0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16EF73-2590-1841-B6B3-42B166129680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80C65AB5-5117-EF47-8CA3-CED9EA3872E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20574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0B556126-BCCF-4848-91EE-FFA5F9A7A5B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762250" y="1828800"/>
            <a:ext cx="20574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4A9BA572-30E4-2C4A-8C2F-EC5792CD399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67300" y="1828800"/>
            <a:ext cx="20574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C181CFC3-3518-4B44-8025-28DAB54C448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72350" y="1828800"/>
            <a:ext cx="20574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1E55AD9B-27F3-CC4F-ADB9-B204512DD7B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677400" y="1828800"/>
            <a:ext cx="20574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607CCA8-DAA4-B14F-BF91-396BA92824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3021D8B6-15A0-9046-87DD-4A0F67EA7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AC3FA14-4CBA-7548-9DCA-0565F72E2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4D25E4-B4F4-2346-8798-E78C6CF1E74B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8E4832-AFAA-AD46-AA07-FEE118E272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ics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7747-76CF-5640-8B6D-A110416E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3962400" cy="16002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2BB75-B5A0-0C47-AF4A-46341E93B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3962400" cy="4114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BCC4CCB-656D-1041-87B1-F9F31A4FC1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76800" y="457200"/>
            <a:ext cx="6858000" cy="5715000"/>
          </a:xfrm>
        </p:spPr>
        <p:txBody>
          <a:bodyPr anchor="ctr"/>
          <a:lstStyle>
            <a:lvl1pPr algn="ctr">
              <a:defRPr/>
            </a:lvl1pPr>
            <a:lvl5pPr algn="ctr"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9DB84-346B-6747-8BB2-B297D000EEDD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18136E-A966-434E-8ECB-50B10E9DA86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E601E693-8EFE-C14F-8483-E3D357234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844490C-6479-9148-BFD0-3870DF054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4B8386-E799-8649-97F5-C83066F87AB6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B76060-9D87-9A42-8E8F-53CA229C4D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81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72" userDrawn="1">
          <p15:clr>
            <a:srgbClr val="FBAE40"/>
          </p15:clr>
        </p15:guide>
        <p15:guide id="2" pos="278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hpics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7747-76CF-5640-8B6D-A110416E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3962400" cy="16002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2BB75-B5A0-0C47-AF4A-46341E93B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3962400" cy="4114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BCC4CCB-656D-1041-87B1-F9F31A4FC1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76800" y="457200"/>
            <a:ext cx="6858000" cy="5715000"/>
          </a:xfrm>
        </p:spPr>
        <p:txBody>
          <a:bodyPr anchor="ctr"/>
          <a:lstStyle>
            <a:lvl1pPr algn="ctr">
              <a:defRPr/>
            </a:lvl1pPr>
            <a:lvl5pPr algn="ctr"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9DB84-346B-6747-8BB2-B297D000EEDD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900CB7B-6876-514C-A863-8F7C06C2CDA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034C7AD-8D74-DD48-8687-9D204E525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4EA28E8D-27A1-BD4F-970E-94201602C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433BAF-3ACB-324F-95B0-90D21E99DA59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602C6C-BB64-F449-A6C0-B01954390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71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72">
          <p15:clr>
            <a:srgbClr val="FBAE40"/>
          </p15:clr>
        </p15:guide>
        <p15:guide id="2" pos="278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ics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7747-76CF-5640-8B6D-A110416E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3962400" cy="16002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2BB75-B5A0-0C47-AF4A-46341E93B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3962400" cy="4114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BCC4CCB-656D-1041-87B1-F9F31A4FC1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76800" y="457200"/>
            <a:ext cx="6858000" cy="5715000"/>
          </a:xfrm>
        </p:spPr>
        <p:txBody>
          <a:bodyPr anchor="ctr"/>
          <a:lstStyle>
            <a:lvl1pPr algn="ctr">
              <a:defRPr/>
            </a:lvl1pPr>
            <a:lvl5pPr algn="ctr"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9DB84-346B-6747-8BB2-B297D000EEDD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7492858E-FF75-E248-BA19-0624D059E68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16E134F5-AED3-E049-8D48-22BC4E65C4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692CEEA-DADB-2745-A4B6-8D31AE12D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76B3EE-D9A5-084D-8398-9B9626F29A6F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586F2E-FDAA-6342-A690-6ECEA588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52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72">
          <p15:clr>
            <a:srgbClr val="FBAE40"/>
          </p15:clr>
        </p15:guide>
        <p15:guide id="2" pos="278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5E86-5A4E-3E4B-B27B-2611197E68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320925"/>
            <a:ext cx="7315200" cy="2286000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04C44-9A69-5E4C-99A0-4992BF511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7315200" cy="1371600"/>
          </a:xfrm>
        </p:spPr>
        <p:txBody>
          <a:bodyPr>
            <a:no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CA04A5-CCA9-D64A-838C-32D01DD41B4E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76390945-A0CF-0042-B6C4-E56B342C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83CBAED-D359-E34E-9DE6-A1D60D154D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56D692C-C6AA-2F4F-BC4F-1D6F5BF80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4DD6B9-2F7C-964A-9E93-699FD38E7E6C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0680DC-48FD-4149-808B-386B250E0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03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96">
          <p15:clr>
            <a:srgbClr val="FBAE40"/>
          </p15:clr>
        </p15:guide>
        <p15:guide id="2" orient="horz" pos="1464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302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ics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7747-76CF-5640-8B6D-A110416E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3962400" cy="16002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2BB75-B5A0-0C47-AF4A-46341E93B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3962400" cy="4114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BCC4CCB-656D-1041-87B1-F9F31A4FC13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76800" y="457200"/>
            <a:ext cx="6858000" cy="5715000"/>
          </a:xfrm>
        </p:spPr>
        <p:txBody>
          <a:bodyPr anchor="ctr"/>
          <a:lstStyle>
            <a:lvl1pPr algn="ctr">
              <a:defRPr/>
            </a:lvl1pPr>
            <a:lvl5pPr algn="ctr"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9DB84-346B-6747-8BB2-B297D000EEDD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73FFB45-9E40-BB46-BE68-4D222A5F0DD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4F503BAD-C34D-ED46-A16B-CEEFA8E3E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79DBA38-0902-824B-BD92-5C9A625F1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A1EF44-ACD6-3B4F-AABC-AB6883696C99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A0312C-9306-E44C-92B6-D1ECB7826D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01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72">
          <p15:clr>
            <a:srgbClr val="FBAE40"/>
          </p15:clr>
        </p15:guide>
        <p15:guide id="2" pos="278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ontent and Pictur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7747-76CF-5640-8B6D-A110416E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3962400" cy="16002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8A5E23-8D1B-2F43-A2F1-7AF8FEE23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70384" y="457200"/>
            <a:ext cx="6864416" cy="57150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2BB75-B5A0-0C47-AF4A-46341E93B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3962400" cy="4114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C91253-C0C9-4443-8120-663332C8D7F5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82AC8278-96AC-B64C-BE38-77878108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F15D8C4-4DA2-EA49-A114-6C3F63617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BA8C9BA-775B-654B-BC75-06CA177EF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AA13DE-ACFE-A440-88DB-49385A63CFF0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7581FE-E98F-EB40-BD7B-A9674C03B6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18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72">
          <p15:clr>
            <a:srgbClr val="FBAE40"/>
          </p15:clr>
        </p15:guide>
        <p15:guide id="2" pos="278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ontent and Pictur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7747-76CF-5640-8B6D-A110416E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3962400" cy="16002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8A5E23-8D1B-2F43-A2F1-7AF8FEE23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70384" y="457200"/>
            <a:ext cx="6864416" cy="57150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2BB75-B5A0-0C47-AF4A-46341E93B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3962400" cy="4114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C91253-C0C9-4443-8120-663332C8D7F5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BF4882C7-273C-C040-BA3E-7EE3766725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3C2A363F-3434-8445-BDE8-067D453719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0FDC1741-5599-204B-B9CA-76F0D9E1F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196661-5CFB-9142-975D-69DE5D3A1428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B2B1D06-51FD-694A-A678-F44A3DCC09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83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72">
          <p15:clr>
            <a:srgbClr val="FBAE40"/>
          </p15:clr>
        </p15:guide>
        <p15:guide id="2" pos="278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ontent and Pictur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7747-76CF-5640-8B6D-A110416E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3962400" cy="16002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8A5E23-8D1B-2F43-A2F1-7AF8FEE23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70384" y="457200"/>
            <a:ext cx="6864416" cy="57150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2BB75-B5A0-0C47-AF4A-46341E93B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3962400" cy="4114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C91253-C0C9-4443-8120-663332C8D7F5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13F2267-A509-C640-A2D9-7EFFD0B893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3577E5A0-0D13-B64B-B8CD-D982F6515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FEED3136-3CD7-5D47-8E60-7D8CDDC99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4BA3FF-E88C-AF45-9259-783FDF7C0704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9793CB-3774-AA4E-9DB8-A584267535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37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72">
          <p15:clr>
            <a:srgbClr val="FBAE40"/>
          </p15:clr>
        </p15:guide>
        <p15:guide id="2" pos="278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ontent and Pictur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7747-76CF-5640-8B6D-A110416E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3962400" cy="16002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8A5E23-8D1B-2F43-A2F1-7AF8FEE23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70384" y="457200"/>
            <a:ext cx="6864416" cy="57150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2BB75-B5A0-0C47-AF4A-46341E93B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3962400" cy="4114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C91253-C0C9-4443-8120-663332C8D7F5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7E636C0-D474-5A46-88DC-DA700B1003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D3865688-9037-904A-8868-30BAA4B428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E2EB9FCB-D2EA-834E-BAF3-E951C4E67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78D21B-8CE1-5B41-A2A7-7E0BB62C0A2B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BBD614-58C1-A043-B8DF-063C4E6C4E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71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72">
          <p15:clr>
            <a:srgbClr val="FBAE40"/>
          </p15:clr>
        </p15:guide>
        <p15:guide id="2" pos="278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9A62E7-143B-3F44-9B7B-64CD8B923B8C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F1DDE4A-C940-DC4F-8E34-003438915E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A3EAAC5-DB7F-E74D-9594-26E85AB4A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A9836A7-43D3-F84B-B1DC-2A876F2FC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FD483B-2A77-6741-8A89-5D9A092A32EC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5E638A-1D7A-CA44-9537-6CC33028F9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879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9A62E7-143B-3F44-9B7B-64CD8B923B8C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78CD6-EA72-5F4B-B8FC-7123A97EDE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D1624FB-D29E-E84D-B85F-4E3F2A8262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7155F46-DEEE-A74A-996B-FEBDDBA43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6A90A4-0BA5-0A47-A4D7-88AF4625EDCD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BC8E1FD-FC91-A345-96E6-9C98A38ED6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478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9A62E7-143B-3F44-9B7B-64CD8B923B8C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D7EC714-85D8-1545-871B-D6A95820E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2F5655C-C7EE-A348-BEFD-ED702922E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779316F-B0D7-A643-A6BD-26664D4AF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081A12-5217-BC45-9F22-EF5E3B969E61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BF7845-D12D-4A4C-B235-24E213D43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903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9A62E7-143B-3F44-9B7B-64CD8B923B8C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CF7F761-7D06-4940-BF40-FDF4EC4A5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539CD192-8A0F-2942-AE8B-35C3BBC92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18C5EE6-B978-EB49-9922-EDFF44EC55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862D82-A615-9D47-97D9-035A4EAFDD0B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C83BED1-22B6-FE44-BA0D-E00D5E6545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3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5E86-5A4E-3E4B-B27B-2611197E68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320925"/>
            <a:ext cx="7315200" cy="2286000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04C44-9A69-5E4C-99A0-4992BF511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7315200" cy="1371600"/>
          </a:xfrm>
        </p:spPr>
        <p:txBody>
          <a:bodyPr>
            <a:no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CA04A5-CCA9-D64A-838C-32D01DD41B4E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BD938C24-5B17-2944-B8CF-B0B4227C0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B7E1ED7-44E4-A043-88FB-378D88126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8363B3A-5A38-B146-B29F-20236424F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945B2C-61A0-C840-A9C3-47FAB15EB037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D5E47BD-8918-674F-BA91-A27B149027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98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96">
          <p15:clr>
            <a:srgbClr val="FBAE40"/>
          </p15:clr>
        </p15:guide>
        <p15:guide id="2" orient="horz" pos="1464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302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5E86-5A4E-3E4B-B27B-2611197E68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320925"/>
            <a:ext cx="7315200" cy="2286000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04C44-9A69-5E4C-99A0-4992BF511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7315200" cy="1371600"/>
          </a:xfrm>
        </p:spPr>
        <p:txBody>
          <a:bodyPr>
            <a:no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CA04A5-CCA9-D64A-838C-32D01DD41B4E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64B426D1-5CDE-9C48-BE51-F1A22985B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F5603B31-7015-9B4A-934A-3FBD10DD62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9D91407-CFD4-8546-834A-83F4A64D3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34B0D5-1054-7B4E-8592-DA72A19246E2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4C37A3-6988-0B48-ADE8-01A012A255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50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96">
          <p15:clr>
            <a:srgbClr val="FBAE40"/>
          </p15:clr>
        </p15:guide>
        <p15:guide id="2" orient="horz" pos="1464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302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5E86-5A4E-3E4B-B27B-2611197E68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320925"/>
            <a:ext cx="7315200" cy="2286000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04C44-9A69-5E4C-99A0-4992BF511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7315200" cy="1371600"/>
          </a:xfrm>
        </p:spPr>
        <p:txBody>
          <a:bodyPr>
            <a:no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CA04A5-CCA9-D64A-838C-32D01DD41B4E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8ED17C3-6724-8A40-9B86-D831BCAEB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227625C-0468-064F-BF09-3A6F0D822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8A6ECD9-AB09-4748-A80C-BE7F5ED60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08542-9098-F447-85E1-6B1ED32BE112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AFCEA1-23A5-414F-9C3E-52A04CE5D5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6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96">
          <p15:clr>
            <a:srgbClr val="FBAE40"/>
          </p15:clr>
        </p15:guide>
        <p15:guide id="2" orient="horz" pos="1464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302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E794-4294-5A47-A1A4-A317ED8D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1E702A-ED79-1048-BF0C-0758F155A4BF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0209B2-A640-F24E-A13D-4E7A30F052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8800"/>
            <a:ext cx="112776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5A0D088-3FC5-C549-B671-B7C3B4F2DF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19B83F1-3317-AA44-908A-04FAACC95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273A737-5260-D649-87E6-B0304CBE7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1AB83D-688F-0D47-B2A5-AD61467C25FC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E05F923-E7AA-D844-9BDE-453A3BFDC8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E794-4294-5A47-A1A4-A317ED8D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1E702A-ED79-1048-BF0C-0758F155A4BF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AB328F32-A712-CC40-9788-A1B7B2061E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8800"/>
            <a:ext cx="112776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78327E0F-1CF8-4146-8CCD-5735F7344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E4C4AECF-9AE3-4049-98F3-BDF386B23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827434D-7C72-3D4C-8CF0-DD46237CC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F956DA-9415-104E-BB72-67098BB0889E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623597-17EC-BB47-A607-5E003B52EA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0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E794-4294-5A47-A1A4-A317ED8D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1E702A-ED79-1048-BF0C-0758F155A4BF}"/>
              </a:ext>
            </a:extLst>
          </p:cNvPr>
          <p:cNvSpPr/>
          <p:nvPr userDrawn="1"/>
        </p:nvSpPr>
        <p:spPr>
          <a:xfrm>
            <a:off x="0" y="0"/>
            <a:ext cx="12192000" cy="22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83E00EDB-AAF8-8243-89A4-6E8CE4DD45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828800"/>
            <a:ext cx="112776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1573407-1B4E-974C-9DEB-3006B7C95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F9AA3C52-3046-2540-9DA3-F164CA1AA5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73C8EF85-CC04-5F47-B126-DBAEFE1D4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485341-7C64-2F4D-B83D-341A71137330}"/>
              </a:ext>
            </a:extLst>
          </p:cNvPr>
          <p:cNvSpPr txBox="1"/>
          <p:nvPr userDrawn="1"/>
        </p:nvSpPr>
        <p:spPr>
          <a:xfrm>
            <a:off x="8104239" y="6518828"/>
            <a:ext cx="2970215" cy="215444"/>
          </a:xfrm>
          <a:prstGeom prst="rect">
            <a:avLst/>
          </a:prstGeom>
          <a:noFill/>
        </p:spPr>
        <p:txBody>
          <a:bodyPr wrap="square" lIns="0" tIns="45720" rIns="91440" bIns="45720" rtlCol="0" anchor="t" anchorCtr="0">
            <a:spAutoFit/>
          </a:bodyPr>
          <a:lstStyle/>
          <a:p>
            <a:pPr algn="r"/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2020 </a:t>
            </a:r>
            <a:r>
              <a:rPr lang="en-US" sz="800" b="0" kern="1200" dirty="0" err="1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SiFive</a:t>
            </a:r>
            <a:r>
              <a:rPr lang="en-US" sz="800" b="0" kern="1200" dirty="0">
                <a:solidFill>
                  <a:schemeClr val="tx1">
                    <a:alpha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. All Rights Reserved. 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4F82F5B-B6AC-A84F-9583-F051197BE5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076390" y="6518828"/>
            <a:ext cx="658410" cy="2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7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EAE7B8-B101-4940-828F-4AF16FDF4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7BD40-2A01-B043-835E-7EE75B4D0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55B60C9-2CFA-7447-A27C-F234ADC06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5630E21-6855-4540-A0CA-B017E9EB7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9F0DC5D-6C97-AC4E-B59B-A85342131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25000"/>
                  </a:schemeClr>
                </a:solidFill>
              </a:defRPr>
            </a:lvl1pPr>
          </a:lstStyle>
          <a:p>
            <a:fld id="{3C7A2F6F-4F64-7749-92C0-96B58F4FF3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46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8" r:id="rId3"/>
    <p:sldLayoutId id="2147483663" r:id="rId4"/>
    <p:sldLayoutId id="2147483664" r:id="rId5"/>
    <p:sldLayoutId id="2147483665" r:id="rId6"/>
    <p:sldLayoutId id="2147483650" r:id="rId7"/>
    <p:sldLayoutId id="2147483666" r:id="rId8"/>
    <p:sldLayoutId id="2147483667" r:id="rId9"/>
    <p:sldLayoutId id="2147483668" r:id="rId10"/>
    <p:sldLayoutId id="2147483652" r:id="rId11"/>
    <p:sldLayoutId id="2147483669" r:id="rId12"/>
    <p:sldLayoutId id="2147483670" r:id="rId13"/>
    <p:sldLayoutId id="2147483671" r:id="rId14"/>
    <p:sldLayoutId id="2147483659" r:id="rId15"/>
    <p:sldLayoutId id="2147483672" r:id="rId16"/>
    <p:sldLayoutId id="2147483673" r:id="rId17"/>
    <p:sldLayoutId id="2147483674" r:id="rId18"/>
    <p:sldLayoutId id="2147483660" r:id="rId19"/>
    <p:sldLayoutId id="2147483675" r:id="rId20"/>
    <p:sldLayoutId id="2147483676" r:id="rId21"/>
    <p:sldLayoutId id="2147483677" r:id="rId22"/>
    <p:sldLayoutId id="2147483661" r:id="rId23"/>
    <p:sldLayoutId id="2147483678" r:id="rId24"/>
    <p:sldLayoutId id="2147483679" r:id="rId25"/>
    <p:sldLayoutId id="2147483680" r:id="rId26"/>
    <p:sldLayoutId id="2147483657" r:id="rId27"/>
    <p:sldLayoutId id="2147483681" r:id="rId28"/>
    <p:sldLayoutId id="2147483682" r:id="rId29"/>
    <p:sldLayoutId id="2147483683" r:id="rId30"/>
    <p:sldLayoutId id="2147483662" r:id="rId31"/>
    <p:sldLayoutId id="2147483684" r:id="rId32"/>
    <p:sldLayoutId id="2147483685" r:id="rId33"/>
    <p:sldLayoutId id="2147483686" r:id="rId34"/>
    <p:sldLayoutId id="2147483655" r:id="rId35"/>
    <p:sldLayoutId id="2147483687" r:id="rId36"/>
    <p:sldLayoutId id="2147483688" r:id="rId37"/>
    <p:sldLayoutId id="2147483689" r:id="rId3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44488" indent="-1095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61963" indent="-1174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71500" indent="-1095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688975" indent="-1174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 userDrawn="1">
          <p15:clr>
            <a:srgbClr val="F26B43"/>
          </p15:clr>
        </p15:guide>
        <p15:guide id="2" orient="horz" pos="288" userDrawn="1">
          <p15:clr>
            <a:srgbClr val="F26B43"/>
          </p15:clr>
        </p15:guide>
        <p15:guide id="3" orient="horz" pos="4032" userDrawn="1">
          <p15:clr>
            <a:srgbClr val="F26B43"/>
          </p15:clr>
        </p15:guide>
        <p15:guide id="4" pos="7392" userDrawn="1">
          <p15:clr>
            <a:srgbClr val="F26B43"/>
          </p15:clr>
        </p15:guide>
        <p15:guide id="5" orient="horz" pos="1056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github.com/asinghani/crypto-accelerator" TargetMode="External"/><Relationship Id="rId7" Type="http://schemas.openxmlformats.org/officeDocument/2006/relationships/image" Target="../media/image42.png"/><Relationship Id="rId2" Type="http://schemas.openxmlformats.org/officeDocument/2006/relationships/hyperlink" Target="https://github.com/milovanovic/spectrometer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sifive.com/boards/hifive-unmatched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ieeexplore.ieee.org/document/9365789" TargetMode="External"/><Relationship Id="rId10" Type="http://schemas.openxmlformats.org/officeDocument/2006/relationships/image" Target="../media/image45.png"/><Relationship Id="rId4" Type="http://schemas.openxmlformats.org/officeDocument/2006/relationships/hyperlink" Target="https://github.com/hadirkhan10/caravel_ibtida_soc" TargetMode="External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hisel-lang.org/" TargetMode="Externa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0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jp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8829-C05B-2843-8B42-4AA8B6856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869323"/>
            <a:ext cx="9866376" cy="1737601"/>
          </a:xfrm>
        </p:spPr>
        <p:txBody>
          <a:bodyPr anchor="ctr"/>
          <a:lstStyle/>
          <a:p>
            <a:r>
              <a:rPr lang="en-US" sz="5400" dirty="0"/>
              <a:t>Chisel and FIRRTL for next-generation SoC designs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C720B-594E-1640-88E6-7F37DBD433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Jack Koenig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 err="1">
                <a:solidFill>
                  <a:schemeClr val="tx2"/>
                </a:solidFill>
              </a:rPr>
              <a:t>SiFive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CWG TAC Member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AD6006-024B-9440-9143-D553BA3FE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0002" y="6400800"/>
            <a:ext cx="689674" cy="457200"/>
          </a:xfrm>
        </p:spPr>
        <p:txBody>
          <a:bodyPr/>
          <a:lstStyle/>
          <a:p>
            <a:fld id="{48A1D592-F653-0A40-867C-9AFC21A68F8A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F5059-91FF-0049-933D-7F6EE7A0D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5713" y="6400800"/>
            <a:ext cx="45720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ABDE3-6F45-5142-8141-2F08EBFE9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00800"/>
            <a:ext cx="455907" cy="457200"/>
          </a:xfrm>
        </p:spPr>
        <p:txBody>
          <a:bodyPr/>
          <a:lstStyle/>
          <a:p>
            <a:fld id="{3C7A2F6F-4F64-7749-92C0-96B58F4FF39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4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4799C-5E7B-5B4E-A4B8-5C1515CA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3200" dirty="0"/>
              <a:t>FIRRTL: An Extensible Hardware Compiler Framework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A3195-64E5-4B45-9D17-BF3320C664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96CB2-7DFA-A749-B11E-004477D438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1333D-6469-5542-81F8-D4892AD6E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7A2F6F-4F64-7749-92C0-96B58F4FF39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Google Shape;277;p24">
            <a:extLst>
              <a:ext uri="{FF2B5EF4-FFF2-40B4-BE49-F238E27FC236}">
                <a16:creationId xmlns:a16="http://schemas.microsoft.com/office/drawing/2014/main" id="{13CD36F1-92E0-B547-AD4A-FC29FB92E507}"/>
              </a:ext>
            </a:extLst>
          </p:cNvPr>
          <p:cNvSpPr/>
          <p:nvPr/>
        </p:nvSpPr>
        <p:spPr>
          <a:xfrm>
            <a:off x="7467633" y="3733633"/>
            <a:ext cx="4308800" cy="1310000"/>
          </a:xfrm>
          <a:prstGeom prst="rightArrow">
            <a:avLst>
              <a:gd name="adj1" fmla="val 81399"/>
              <a:gd name="adj2" fmla="val 22612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Google Shape;278;p24">
            <a:extLst>
              <a:ext uri="{FF2B5EF4-FFF2-40B4-BE49-F238E27FC236}">
                <a16:creationId xmlns:a16="http://schemas.microsoft.com/office/drawing/2014/main" id="{94E80B37-9777-A946-B806-EC8C3A4D4538}"/>
              </a:ext>
            </a:extLst>
          </p:cNvPr>
          <p:cNvSpPr/>
          <p:nvPr/>
        </p:nvSpPr>
        <p:spPr>
          <a:xfrm>
            <a:off x="294067" y="3733633"/>
            <a:ext cx="1978400" cy="1310000"/>
          </a:xfrm>
          <a:prstGeom prst="rightArrow">
            <a:avLst>
              <a:gd name="adj1" fmla="val 81399"/>
              <a:gd name="adj2" fmla="val 22612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Google Shape;279;p24">
            <a:extLst>
              <a:ext uri="{FF2B5EF4-FFF2-40B4-BE49-F238E27FC236}">
                <a16:creationId xmlns:a16="http://schemas.microsoft.com/office/drawing/2014/main" id="{6186C6AF-DE43-1F46-B3FC-772CE5BD6527}"/>
              </a:ext>
            </a:extLst>
          </p:cNvPr>
          <p:cNvSpPr/>
          <p:nvPr/>
        </p:nvSpPr>
        <p:spPr>
          <a:xfrm>
            <a:off x="7467633" y="2108033"/>
            <a:ext cx="4308800" cy="1310000"/>
          </a:xfrm>
          <a:prstGeom prst="rightArrow">
            <a:avLst>
              <a:gd name="adj1" fmla="val 81399"/>
              <a:gd name="adj2" fmla="val 22612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280;p24">
            <a:extLst>
              <a:ext uri="{FF2B5EF4-FFF2-40B4-BE49-F238E27FC236}">
                <a16:creationId xmlns:a16="http://schemas.microsoft.com/office/drawing/2014/main" id="{5DF1DB49-A0C1-144D-AEA4-57D2358C95CA}"/>
              </a:ext>
            </a:extLst>
          </p:cNvPr>
          <p:cNvSpPr/>
          <p:nvPr/>
        </p:nvSpPr>
        <p:spPr>
          <a:xfrm>
            <a:off x="3853089" y="2108033"/>
            <a:ext cx="1978400" cy="1310000"/>
          </a:xfrm>
          <a:prstGeom prst="rightArrow">
            <a:avLst>
              <a:gd name="adj1" fmla="val 81399"/>
              <a:gd name="adj2" fmla="val 22612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281;p24">
            <a:extLst>
              <a:ext uri="{FF2B5EF4-FFF2-40B4-BE49-F238E27FC236}">
                <a16:creationId xmlns:a16="http://schemas.microsoft.com/office/drawing/2014/main" id="{8C8A97D9-2409-4344-AD42-FA95B0E015FA}"/>
              </a:ext>
            </a:extLst>
          </p:cNvPr>
          <p:cNvSpPr/>
          <p:nvPr/>
        </p:nvSpPr>
        <p:spPr>
          <a:xfrm>
            <a:off x="294067" y="2108033"/>
            <a:ext cx="1978400" cy="1310000"/>
          </a:xfrm>
          <a:prstGeom prst="rightArrow">
            <a:avLst>
              <a:gd name="adj1" fmla="val 81399"/>
              <a:gd name="adj2" fmla="val 22612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282;p24">
            <a:extLst>
              <a:ext uri="{FF2B5EF4-FFF2-40B4-BE49-F238E27FC236}">
                <a16:creationId xmlns:a16="http://schemas.microsoft.com/office/drawing/2014/main" id="{C40CA190-E2E4-8647-AE9B-0BEB4CDE352C}"/>
              </a:ext>
            </a:extLst>
          </p:cNvPr>
          <p:cNvSpPr/>
          <p:nvPr/>
        </p:nvSpPr>
        <p:spPr>
          <a:xfrm>
            <a:off x="8368400" y="1712300"/>
            <a:ext cx="289600" cy="338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283;p24">
            <a:extLst>
              <a:ext uri="{FF2B5EF4-FFF2-40B4-BE49-F238E27FC236}">
                <a16:creationId xmlns:a16="http://schemas.microsoft.com/office/drawing/2014/main" id="{3DEB5811-1741-CE4D-9E5C-12F814D12402}"/>
              </a:ext>
            </a:extLst>
          </p:cNvPr>
          <p:cNvSpPr txBox="1"/>
          <p:nvPr/>
        </p:nvSpPr>
        <p:spPr>
          <a:xfrm>
            <a:off x="916833" y="5622600"/>
            <a:ext cx="4615200" cy="604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2000" kern="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Modular Compiler Passes (Transforms)</a:t>
            </a:r>
            <a:endParaRPr sz="2000" kern="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4" name="Google Shape;286;p24">
            <a:extLst>
              <a:ext uri="{FF2B5EF4-FFF2-40B4-BE49-F238E27FC236}">
                <a16:creationId xmlns:a16="http://schemas.microsoft.com/office/drawing/2014/main" id="{17D65CC6-A289-EE4A-8D69-993277BAC5BD}"/>
              </a:ext>
            </a:extLst>
          </p:cNvPr>
          <p:cNvGrpSpPr/>
          <p:nvPr/>
        </p:nvGrpSpPr>
        <p:grpSpPr>
          <a:xfrm>
            <a:off x="633768" y="2049267"/>
            <a:ext cx="1253611" cy="1468333"/>
            <a:chOff x="1846926" y="1841750"/>
            <a:chExt cx="940208" cy="1101250"/>
          </a:xfrm>
        </p:grpSpPr>
        <p:sp>
          <p:nvSpPr>
            <p:cNvPr id="15" name="Google Shape;287;p24">
              <a:extLst>
                <a:ext uri="{FF2B5EF4-FFF2-40B4-BE49-F238E27FC236}">
                  <a16:creationId xmlns:a16="http://schemas.microsoft.com/office/drawing/2014/main" id="{45A5A8C5-9229-FB47-92A1-51F5D7EDA38B}"/>
                </a:ext>
              </a:extLst>
            </p:cNvPr>
            <p:cNvSpPr/>
            <p:nvPr/>
          </p:nvSpPr>
          <p:spPr>
            <a:xfrm>
              <a:off x="2054323" y="1841750"/>
              <a:ext cx="517800" cy="2853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Top</a:t>
              </a:r>
              <a:endParaRPr sz="1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288;p24">
              <a:extLst>
                <a:ext uri="{FF2B5EF4-FFF2-40B4-BE49-F238E27FC236}">
                  <a16:creationId xmlns:a16="http://schemas.microsoft.com/office/drawing/2014/main" id="{ABF69D3D-F2F1-B448-B97F-3C55AE3442C1}"/>
                </a:ext>
              </a:extLst>
            </p:cNvPr>
            <p:cNvSpPr/>
            <p:nvPr/>
          </p:nvSpPr>
          <p:spPr>
            <a:xfrm>
              <a:off x="1902831" y="2249717"/>
              <a:ext cx="820800" cy="2853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MyMux</a:t>
              </a:r>
              <a:endParaRPr sz="1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289;p24">
              <a:extLst>
                <a:ext uri="{FF2B5EF4-FFF2-40B4-BE49-F238E27FC236}">
                  <a16:creationId xmlns:a16="http://schemas.microsoft.com/office/drawing/2014/main" id="{3606EB06-4B88-8343-8B90-28A2F9C400CA}"/>
                </a:ext>
              </a:extLst>
            </p:cNvPr>
            <p:cNvSpPr/>
            <p:nvPr/>
          </p:nvSpPr>
          <p:spPr>
            <a:xfrm>
              <a:off x="1846926" y="2657700"/>
              <a:ext cx="399600" cy="285300"/>
            </a:xfrm>
            <a:prstGeom prst="rect">
              <a:avLst/>
            </a:prstGeom>
            <a:solidFill>
              <a:srgbClr val="F6B2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...</a:t>
              </a:r>
              <a:endParaRPr sz="1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290;p24">
              <a:extLst>
                <a:ext uri="{FF2B5EF4-FFF2-40B4-BE49-F238E27FC236}">
                  <a16:creationId xmlns:a16="http://schemas.microsoft.com/office/drawing/2014/main" id="{024E7EE7-4DD8-3D4B-958E-C3AC60AF3DBA}"/>
                </a:ext>
              </a:extLst>
            </p:cNvPr>
            <p:cNvSpPr/>
            <p:nvPr/>
          </p:nvSpPr>
          <p:spPr>
            <a:xfrm>
              <a:off x="2387534" y="2657700"/>
              <a:ext cx="399600" cy="285300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...</a:t>
              </a:r>
              <a:endParaRPr sz="1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9" name="Google Shape;291;p24">
              <a:extLst>
                <a:ext uri="{FF2B5EF4-FFF2-40B4-BE49-F238E27FC236}">
                  <a16:creationId xmlns:a16="http://schemas.microsoft.com/office/drawing/2014/main" id="{A42FB511-CBF0-A442-A35F-51007B664213}"/>
                </a:ext>
              </a:extLst>
            </p:cNvPr>
            <p:cNvCxnSpPr>
              <a:stCxn id="15" idx="2"/>
              <a:endCxn id="16" idx="0"/>
            </p:cNvCxnSpPr>
            <p:nvPr/>
          </p:nvCxnSpPr>
          <p:spPr>
            <a:xfrm>
              <a:off x="2313223" y="2127050"/>
              <a:ext cx="0" cy="122700"/>
            </a:xfrm>
            <a:prstGeom prst="straightConnector1">
              <a:avLst/>
            </a:prstGeom>
            <a:noFill/>
            <a:ln w="9525" cap="flat" cmpd="sng">
              <a:solidFill>
                <a:srgbClr val="5E696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292;p24">
              <a:extLst>
                <a:ext uri="{FF2B5EF4-FFF2-40B4-BE49-F238E27FC236}">
                  <a16:creationId xmlns:a16="http://schemas.microsoft.com/office/drawing/2014/main" id="{7C18378B-8C1A-CC41-B2D0-AB2ADE3DEABA}"/>
                </a:ext>
              </a:extLst>
            </p:cNvPr>
            <p:cNvCxnSpPr>
              <a:stCxn id="16" idx="2"/>
              <a:endCxn id="17" idx="0"/>
            </p:cNvCxnSpPr>
            <p:nvPr/>
          </p:nvCxnSpPr>
          <p:spPr>
            <a:xfrm flipH="1">
              <a:off x="2046831" y="2535017"/>
              <a:ext cx="266400" cy="122700"/>
            </a:xfrm>
            <a:prstGeom prst="straightConnector1">
              <a:avLst/>
            </a:prstGeom>
            <a:noFill/>
            <a:ln w="9525" cap="flat" cmpd="sng">
              <a:solidFill>
                <a:srgbClr val="5E696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293;p24">
              <a:extLst>
                <a:ext uri="{FF2B5EF4-FFF2-40B4-BE49-F238E27FC236}">
                  <a16:creationId xmlns:a16="http://schemas.microsoft.com/office/drawing/2014/main" id="{CD1507B2-88A9-AD40-BFDA-E0EF57E67868}"/>
                </a:ext>
              </a:extLst>
            </p:cNvPr>
            <p:cNvCxnSpPr>
              <a:stCxn id="16" idx="2"/>
              <a:endCxn id="18" idx="0"/>
            </p:cNvCxnSpPr>
            <p:nvPr/>
          </p:nvCxnSpPr>
          <p:spPr>
            <a:xfrm>
              <a:off x="2313231" y="2535017"/>
              <a:ext cx="274200" cy="122700"/>
            </a:xfrm>
            <a:prstGeom prst="straightConnector1">
              <a:avLst/>
            </a:prstGeom>
            <a:noFill/>
            <a:ln w="9525" cap="flat" cmpd="sng">
              <a:solidFill>
                <a:srgbClr val="5E696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2" name="Google Shape;294;p24">
            <a:extLst>
              <a:ext uri="{FF2B5EF4-FFF2-40B4-BE49-F238E27FC236}">
                <a16:creationId xmlns:a16="http://schemas.microsoft.com/office/drawing/2014/main" id="{845C34A7-8238-E54C-A6F7-3F7EFD3B3197}"/>
              </a:ext>
            </a:extLst>
          </p:cNvPr>
          <p:cNvGrpSpPr/>
          <p:nvPr/>
        </p:nvGrpSpPr>
        <p:grpSpPr>
          <a:xfrm>
            <a:off x="4189768" y="2049267"/>
            <a:ext cx="1253611" cy="1468333"/>
            <a:chOff x="1846926" y="1841750"/>
            <a:chExt cx="940208" cy="1101250"/>
          </a:xfrm>
        </p:grpSpPr>
        <p:sp>
          <p:nvSpPr>
            <p:cNvPr id="23" name="Google Shape;295;p24">
              <a:extLst>
                <a:ext uri="{FF2B5EF4-FFF2-40B4-BE49-F238E27FC236}">
                  <a16:creationId xmlns:a16="http://schemas.microsoft.com/office/drawing/2014/main" id="{07B1DC7B-10D5-9741-920A-6DBD9890C2E5}"/>
                </a:ext>
              </a:extLst>
            </p:cNvPr>
            <p:cNvSpPr/>
            <p:nvPr/>
          </p:nvSpPr>
          <p:spPr>
            <a:xfrm>
              <a:off x="2054323" y="1841750"/>
              <a:ext cx="517800" cy="2853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Top</a:t>
              </a:r>
              <a:endParaRPr sz="1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96;p24">
              <a:extLst>
                <a:ext uri="{FF2B5EF4-FFF2-40B4-BE49-F238E27FC236}">
                  <a16:creationId xmlns:a16="http://schemas.microsoft.com/office/drawing/2014/main" id="{4CFB5AC7-5FF9-954D-B0F1-4BC8496A2893}"/>
                </a:ext>
              </a:extLst>
            </p:cNvPr>
            <p:cNvSpPr/>
            <p:nvPr/>
          </p:nvSpPr>
          <p:spPr>
            <a:xfrm>
              <a:off x="1902831" y="2249717"/>
              <a:ext cx="820800" cy="2853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MyMux</a:t>
              </a:r>
              <a:endParaRPr sz="1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297;p24">
              <a:extLst>
                <a:ext uri="{FF2B5EF4-FFF2-40B4-BE49-F238E27FC236}">
                  <a16:creationId xmlns:a16="http://schemas.microsoft.com/office/drawing/2014/main" id="{8904E36F-AD23-3541-9FBF-534DED898640}"/>
                </a:ext>
              </a:extLst>
            </p:cNvPr>
            <p:cNvSpPr/>
            <p:nvPr/>
          </p:nvSpPr>
          <p:spPr>
            <a:xfrm>
              <a:off x="1846926" y="2657700"/>
              <a:ext cx="399600" cy="285300"/>
            </a:xfrm>
            <a:prstGeom prst="rect">
              <a:avLst/>
            </a:prstGeom>
            <a:solidFill>
              <a:srgbClr val="F6B2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...</a:t>
              </a:r>
              <a:endParaRPr sz="1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98;p24">
              <a:extLst>
                <a:ext uri="{FF2B5EF4-FFF2-40B4-BE49-F238E27FC236}">
                  <a16:creationId xmlns:a16="http://schemas.microsoft.com/office/drawing/2014/main" id="{3013C706-2BB4-C348-BF17-FAF537C148B2}"/>
                </a:ext>
              </a:extLst>
            </p:cNvPr>
            <p:cNvSpPr/>
            <p:nvPr/>
          </p:nvSpPr>
          <p:spPr>
            <a:xfrm>
              <a:off x="2387534" y="2657700"/>
              <a:ext cx="399600" cy="285300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...</a:t>
              </a:r>
              <a:endParaRPr sz="1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7" name="Google Shape;299;p24">
              <a:extLst>
                <a:ext uri="{FF2B5EF4-FFF2-40B4-BE49-F238E27FC236}">
                  <a16:creationId xmlns:a16="http://schemas.microsoft.com/office/drawing/2014/main" id="{9ADF9A6C-7A74-044D-8229-B9C50A48CB3E}"/>
                </a:ext>
              </a:extLst>
            </p:cNvPr>
            <p:cNvCxnSpPr>
              <a:stCxn id="23" idx="2"/>
              <a:endCxn id="24" idx="0"/>
            </p:cNvCxnSpPr>
            <p:nvPr/>
          </p:nvCxnSpPr>
          <p:spPr>
            <a:xfrm>
              <a:off x="2313223" y="2127050"/>
              <a:ext cx="0" cy="122700"/>
            </a:xfrm>
            <a:prstGeom prst="straightConnector1">
              <a:avLst/>
            </a:prstGeom>
            <a:noFill/>
            <a:ln w="9525" cap="flat" cmpd="sng">
              <a:solidFill>
                <a:srgbClr val="5E696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300;p24">
              <a:extLst>
                <a:ext uri="{FF2B5EF4-FFF2-40B4-BE49-F238E27FC236}">
                  <a16:creationId xmlns:a16="http://schemas.microsoft.com/office/drawing/2014/main" id="{81F32B49-8B1C-514C-9EE0-0187A9785CCE}"/>
                </a:ext>
              </a:extLst>
            </p:cNvPr>
            <p:cNvCxnSpPr>
              <a:stCxn id="24" idx="2"/>
              <a:endCxn id="25" idx="0"/>
            </p:cNvCxnSpPr>
            <p:nvPr/>
          </p:nvCxnSpPr>
          <p:spPr>
            <a:xfrm flipH="1">
              <a:off x="2046831" y="2535017"/>
              <a:ext cx="266400" cy="122700"/>
            </a:xfrm>
            <a:prstGeom prst="straightConnector1">
              <a:avLst/>
            </a:prstGeom>
            <a:noFill/>
            <a:ln w="9525" cap="flat" cmpd="sng">
              <a:solidFill>
                <a:srgbClr val="5E696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301;p24">
              <a:extLst>
                <a:ext uri="{FF2B5EF4-FFF2-40B4-BE49-F238E27FC236}">
                  <a16:creationId xmlns:a16="http://schemas.microsoft.com/office/drawing/2014/main" id="{C21B416E-B5D8-7542-9674-501A5B4A3BAD}"/>
                </a:ext>
              </a:extLst>
            </p:cNvPr>
            <p:cNvCxnSpPr>
              <a:stCxn id="24" idx="2"/>
              <a:endCxn id="26" idx="0"/>
            </p:cNvCxnSpPr>
            <p:nvPr/>
          </p:nvCxnSpPr>
          <p:spPr>
            <a:xfrm>
              <a:off x="2313231" y="2535017"/>
              <a:ext cx="274200" cy="122700"/>
            </a:xfrm>
            <a:prstGeom prst="straightConnector1">
              <a:avLst/>
            </a:prstGeom>
            <a:noFill/>
            <a:ln w="9525" cap="flat" cmpd="sng">
              <a:solidFill>
                <a:srgbClr val="5E696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0" name="Google Shape;302;p24">
            <a:extLst>
              <a:ext uri="{FF2B5EF4-FFF2-40B4-BE49-F238E27FC236}">
                <a16:creationId xmlns:a16="http://schemas.microsoft.com/office/drawing/2014/main" id="{51F39744-B051-E348-B552-29028B7749A2}"/>
              </a:ext>
            </a:extLst>
          </p:cNvPr>
          <p:cNvGrpSpPr/>
          <p:nvPr/>
        </p:nvGrpSpPr>
        <p:grpSpPr>
          <a:xfrm>
            <a:off x="9980968" y="2049267"/>
            <a:ext cx="1253611" cy="1468333"/>
            <a:chOff x="1846926" y="1841750"/>
            <a:chExt cx="940208" cy="1101250"/>
          </a:xfrm>
        </p:grpSpPr>
        <p:sp>
          <p:nvSpPr>
            <p:cNvPr id="31" name="Google Shape;303;p24">
              <a:extLst>
                <a:ext uri="{FF2B5EF4-FFF2-40B4-BE49-F238E27FC236}">
                  <a16:creationId xmlns:a16="http://schemas.microsoft.com/office/drawing/2014/main" id="{10F3ED33-305F-F245-8879-266F0FF48A9B}"/>
                </a:ext>
              </a:extLst>
            </p:cNvPr>
            <p:cNvSpPr/>
            <p:nvPr/>
          </p:nvSpPr>
          <p:spPr>
            <a:xfrm>
              <a:off x="2054323" y="1841750"/>
              <a:ext cx="517800" cy="2853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Top</a:t>
              </a:r>
              <a:endParaRPr sz="1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304;p24">
              <a:extLst>
                <a:ext uri="{FF2B5EF4-FFF2-40B4-BE49-F238E27FC236}">
                  <a16:creationId xmlns:a16="http://schemas.microsoft.com/office/drawing/2014/main" id="{113E7053-347C-374C-AF7E-9CC56F9C9A0D}"/>
                </a:ext>
              </a:extLst>
            </p:cNvPr>
            <p:cNvSpPr/>
            <p:nvPr/>
          </p:nvSpPr>
          <p:spPr>
            <a:xfrm>
              <a:off x="1902831" y="2249717"/>
              <a:ext cx="820800" cy="2853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MyMux</a:t>
              </a:r>
              <a:endParaRPr sz="1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305;p24">
              <a:extLst>
                <a:ext uri="{FF2B5EF4-FFF2-40B4-BE49-F238E27FC236}">
                  <a16:creationId xmlns:a16="http://schemas.microsoft.com/office/drawing/2014/main" id="{4606B410-DCE0-7444-8224-AF15A497CA97}"/>
                </a:ext>
              </a:extLst>
            </p:cNvPr>
            <p:cNvSpPr/>
            <p:nvPr/>
          </p:nvSpPr>
          <p:spPr>
            <a:xfrm>
              <a:off x="1846926" y="2657700"/>
              <a:ext cx="399600" cy="285300"/>
            </a:xfrm>
            <a:prstGeom prst="rect">
              <a:avLst/>
            </a:prstGeom>
            <a:solidFill>
              <a:srgbClr val="F6B26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...</a:t>
              </a:r>
              <a:endParaRPr sz="1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06;p24">
              <a:extLst>
                <a:ext uri="{FF2B5EF4-FFF2-40B4-BE49-F238E27FC236}">
                  <a16:creationId xmlns:a16="http://schemas.microsoft.com/office/drawing/2014/main" id="{1CD82D48-F8E6-E747-90C2-25F78E64BB14}"/>
                </a:ext>
              </a:extLst>
            </p:cNvPr>
            <p:cNvSpPr/>
            <p:nvPr/>
          </p:nvSpPr>
          <p:spPr>
            <a:xfrm>
              <a:off x="2387534" y="2657700"/>
              <a:ext cx="399600" cy="285300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...</a:t>
              </a:r>
              <a:endParaRPr sz="17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5" name="Google Shape;307;p24">
              <a:extLst>
                <a:ext uri="{FF2B5EF4-FFF2-40B4-BE49-F238E27FC236}">
                  <a16:creationId xmlns:a16="http://schemas.microsoft.com/office/drawing/2014/main" id="{14B26CE5-70D6-184D-9FC8-891DAE7A02FB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>
              <a:off x="2313223" y="2127050"/>
              <a:ext cx="0" cy="122700"/>
            </a:xfrm>
            <a:prstGeom prst="straightConnector1">
              <a:avLst/>
            </a:prstGeom>
            <a:noFill/>
            <a:ln w="9525" cap="flat" cmpd="sng">
              <a:solidFill>
                <a:srgbClr val="5E696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" name="Google Shape;308;p24">
              <a:extLst>
                <a:ext uri="{FF2B5EF4-FFF2-40B4-BE49-F238E27FC236}">
                  <a16:creationId xmlns:a16="http://schemas.microsoft.com/office/drawing/2014/main" id="{3B057596-07F1-8640-9774-9558C2D2403C}"/>
                </a:ext>
              </a:extLst>
            </p:cNvPr>
            <p:cNvCxnSpPr>
              <a:stCxn id="32" idx="2"/>
              <a:endCxn id="33" idx="0"/>
            </p:cNvCxnSpPr>
            <p:nvPr/>
          </p:nvCxnSpPr>
          <p:spPr>
            <a:xfrm flipH="1">
              <a:off x="2046831" y="2535017"/>
              <a:ext cx="266400" cy="122700"/>
            </a:xfrm>
            <a:prstGeom prst="straightConnector1">
              <a:avLst/>
            </a:prstGeom>
            <a:noFill/>
            <a:ln w="9525" cap="flat" cmpd="sng">
              <a:solidFill>
                <a:srgbClr val="5E696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7" name="Google Shape;309;p24">
              <a:extLst>
                <a:ext uri="{FF2B5EF4-FFF2-40B4-BE49-F238E27FC236}">
                  <a16:creationId xmlns:a16="http://schemas.microsoft.com/office/drawing/2014/main" id="{713FE711-1BC4-F549-B56D-E4BF9EF7087A}"/>
                </a:ext>
              </a:extLst>
            </p:cNvPr>
            <p:cNvCxnSpPr>
              <a:stCxn id="32" idx="2"/>
              <a:endCxn id="34" idx="0"/>
            </p:cNvCxnSpPr>
            <p:nvPr/>
          </p:nvCxnSpPr>
          <p:spPr>
            <a:xfrm>
              <a:off x="2313231" y="2535017"/>
              <a:ext cx="274200" cy="122700"/>
            </a:xfrm>
            <a:prstGeom prst="straightConnector1">
              <a:avLst/>
            </a:prstGeom>
            <a:noFill/>
            <a:ln w="9525" cap="flat" cmpd="sng">
              <a:solidFill>
                <a:srgbClr val="5E696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8" name="Google Shape;310;p24">
            <a:extLst>
              <a:ext uri="{FF2B5EF4-FFF2-40B4-BE49-F238E27FC236}">
                <a16:creationId xmlns:a16="http://schemas.microsoft.com/office/drawing/2014/main" id="{3C048B1B-9B80-9942-910E-9F0382175434}"/>
              </a:ext>
            </a:extLst>
          </p:cNvPr>
          <p:cNvSpPr/>
          <p:nvPr/>
        </p:nvSpPr>
        <p:spPr>
          <a:xfrm>
            <a:off x="2272400" y="1712300"/>
            <a:ext cx="1513200" cy="338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Transform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311;p24">
            <a:extLst>
              <a:ext uri="{FF2B5EF4-FFF2-40B4-BE49-F238E27FC236}">
                <a16:creationId xmlns:a16="http://schemas.microsoft.com/office/drawing/2014/main" id="{F8F88810-E121-7E4A-894F-4C27ADDD9A56}"/>
              </a:ext>
            </a:extLst>
          </p:cNvPr>
          <p:cNvSpPr/>
          <p:nvPr/>
        </p:nvSpPr>
        <p:spPr>
          <a:xfrm>
            <a:off x="5828400" y="1712300"/>
            <a:ext cx="1513200" cy="33880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i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Custom</a:t>
            </a:r>
            <a:endParaRPr sz="1867" i="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i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Transform</a:t>
            </a:r>
            <a:endParaRPr sz="1867" i="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" name="Google Shape;312;p24">
            <a:extLst>
              <a:ext uri="{FF2B5EF4-FFF2-40B4-BE49-F238E27FC236}">
                <a16:creationId xmlns:a16="http://schemas.microsoft.com/office/drawing/2014/main" id="{9E9FE3CC-536D-5541-AB2C-4F4910720DAE}"/>
              </a:ext>
            </a:extLst>
          </p:cNvPr>
          <p:cNvSpPr/>
          <p:nvPr/>
        </p:nvSpPr>
        <p:spPr>
          <a:xfrm>
            <a:off x="7860400" y="1712300"/>
            <a:ext cx="289600" cy="338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" name="Google Shape;313;p24">
            <a:extLst>
              <a:ext uri="{FF2B5EF4-FFF2-40B4-BE49-F238E27FC236}">
                <a16:creationId xmlns:a16="http://schemas.microsoft.com/office/drawing/2014/main" id="{6BC59291-73BC-FC44-BB59-1F57445E008B}"/>
              </a:ext>
            </a:extLst>
          </p:cNvPr>
          <p:cNvSpPr/>
          <p:nvPr/>
        </p:nvSpPr>
        <p:spPr>
          <a:xfrm>
            <a:off x="9384400" y="1712300"/>
            <a:ext cx="289600" cy="338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" name="Google Shape;314;p24">
            <a:extLst>
              <a:ext uri="{FF2B5EF4-FFF2-40B4-BE49-F238E27FC236}">
                <a16:creationId xmlns:a16="http://schemas.microsoft.com/office/drawing/2014/main" id="{B2DB8486-67F0-B24A-94E3-E10FD442C93F}"/>
              </a:ext>
            </a:extLst>
          </p:cNvPr>
          <p:cNvSpPr/>
          <p:nvPr/>
        </p:nvSpPr>
        <p:spPr>
          <a:xfrm>
            <a:off x="8876400" y="1712300"/>
            <a:ext cx="289600" cy="33880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315;p24">
            <a:extLst>
              <a:ext uri="{FF2B5EF4-FFF2-40B4-BE49-F238E27FC236}">
                <a16:creationId xmlns:a16="http://schemas.microsoft.com/office/drawing/2014/main" id="{9B2F0F8D-4635-9941-8E9A-74CFDEE30CAB}"/>
              </a:ext>
            </a:extLst>
          </p:cNvPr>
          <p:cNvSpPr/>
          <p:nvPr/>
        </p:nvSpPr>
        <p:spPr>
          <a:xfrm>
            <a:off x="517600" y="4053200"/>
            <a:ext cx="1513200" cy="3060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Metadata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" name="Google Shape;316;p24">
            <a:extLst>
              <a:ext uri="{FF2B5EF4-FFF2-40B4-BE49-F238E27FC236}">
                <a16:creationId xmlns:a16="http://schemas.microsoft.com/office/drawing/2014/main" id="{5F103DD4-4EE6-324B-A14E-6256F6F13EE0}"/>
              </a:ext>
            </a:extLst>
          </p:cNvPr>
          <p:cNvSpPr/>
          <p:nvPr/>
        </p:nvSpPr>
        <p:spPr>
          <a:xfrm>
            <a:off x="517600" y="4459600"/>
            <a:ext cx="1513200" cy="3060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Annotations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" name="Google Shape;317;p24">
            <a:extLst>
              <a:ext uri="{FF2B5EF4-FFF2-40B4-BE49-F238E27FC236}">
                <a16:creationId xmlns:a16="http://schemas.microsoft.com/office/drawing/2014/main" id="{B940013E-4406-A247-A237-078946FBF6B6}"/>
              </a:ext>
            </a:extLst>
          </p:cNvPr>
          <p:cNvSpPr/>
          <p:nvPr/>
        </p:nvSpPr>
        <p:spPr>
          <a:xfrm>
            <a:off x="3850067" y="3733633"/>
            <a:ext cx="1978400" cy="1310000"/>
          </a:xfrm>
          <a:prstGeom prst="rightArrow">
            <a:avLst>
              <a:gd name="adj1" fmla="val 81399"/>
              <a:gd name="adj2" fmla="val 22612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" name="Google Shape;318;p24">
            <a:extLst>
              <a:ext uri="{FF2B5EF4-FFF2-40B4-BE49-F238E27FC236}">
                <a16:creationId xmlns:a16="http://schemas.microsoft.com/office/drawing/2014/main" id="{9DCC5BEA-8172-6145-A42C-93E513BE202B}"/>
              </a:ext>
            </a:extLst>
          </p:cNvPr>
          <p:cNvSpPr/>
          <p:nvPr/>
        </p:nvSpPr>
        <p:spPr>
          <a:xfrm>
            <a:off x="4073600" y="4053200"/>
            <a:ext cx="1513200" cy="3060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Metadata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" name="Google Shape;319;p24">
            <a:extLst>
              <a:ext uri="{FF2B5EF4-FFF2-40B4-BE49-F238E27FC236}">
                <a16:creationId xmlns:a16="http://schemas.microsoft.com/office/drawing/2014/main" id="{7CD2D468-DF23-FF42-8902-9842F9B42D71}"/>
              </a:ext>
            </a:extLst>
          </p:cNvPr>
          <p:cNvSpPr/>
          <p:nvPr/>
        </p:nvSpPr>
        <p:spPr>
          <a:xfrm>
            <a:off x="4073600" y="4459600"/>
            <a:ext cx="1513200" cy="3060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Annotations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" name="Google Shape;320;p24">
            <a:extLst>
              <a:ext uri="{FF2B5EF4-FFF2-40B4-BE49-F238E27FC236}">
                <a16:creationId xmlns:a16="http://schemas.microsoft.com/office/drawing/2014/main" id="{3A9E13F6-A03D-E447-A096-7EC1E17BE10C}"/>
              </a:ext>
            </a:extLst>
          </p:cNvPr>
          <p:cNvSpPr/>
          <p:nvPr/>
        </p:nvSpPr>
        <p:spPr>
          <a:xfrm>
            <a:off x="9864800" y="4053200"/>
            <a:ext cx="1513200" cy="3060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Metadata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" name="Google Shape;321;p24">
            <a:extLst>
              <a:ext uri="{FF2B5EF4-FFF2-40B4-BE49-F238E27FC236}">
                <a16:creationId xmlns:a16="http://schemas.microsoft.com/office/drawing/2014/main" id="{C69BFD16-79AC-4742-AF06-33127B30106F}"/>
              </a:ext>
            </a:extLst>
          </p:cNvPr>
          <p:cNvSpPr/>
          <p:nvPr/>
        </p:nvSpPr>
        <p:spPr>
          <a:xfrm>
            <a:off x="9864800" y="4459600"/>
            <a:ext cx="1513200" cy="3060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Annotations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" name="Google Shape;322;p24">
            <a:extLst>
              <a:ext uri="{FF2B5EF4-FFF2-40B4-BE49-F238E27FC236}">
                <a16:creationId xmlns:a16="http://schemas.microsoft.com/office/drawing/2014/main" id="{DBC795BF-27F4-484E-86E7-AA2F2ACEE62D}"/>
              </a:ext>
            </a:extLst>
          </p:cNvPr>
          <p:cNvSpPr txBox="1"/>
          <p:nvPr/>
        </p:nvSpPr>
        <p:spPr>
          <a:xfrm>
            <a:off x="6566433" y="5622600"/>
            <a:ext cx="4615200" cy="604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2000" kern="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Robust Metadata/Annotations Support</a:t>
            </a:r>
            <a:endParaRPr sz="2000" kern="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629540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B7C7C-CF89-1A48-B215-7DC99A39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of the Chisel Working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961E0-107C-AA4E-A017-216792A409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Chisel 3</a:t>
            </a:r>
          </a:p>
          <a:p>
            <a:r>
              <a:rPr lang="en-US" dirty="0"/>
              <a:t>FIRRTL</a:t>
            </a:r>
          </a:p>
          <a:p>
            <a:r>
              <a:rPr lang="en-US" dirty="0" err="1"/>
              <a:t>ChiselTest</a:t>
            </a:r>
            <a:r>
              <a:rPr lang="en-US" dirty="0"/>
              <a:t> (formerly Chisel Testers 2)</a:t>
            </a:r>
          </a:p>
          <a:p>
            <a:r>
              <a:rPr lang="en-US" dirty="0"/>
              <a:t>Treadle</a:t>
            </a:r>
          </a:p>
          <a:p>
            <a:r>
              <a:rPr lang="en-US" dirty="0"/>
              <a:t>Chisel </a:t>
            </a:r>
            <a:r>
              <a:rPr lang="en-US" dirty="0" err="1"/>
              <a:t>IOTesters</a:t>
            </a:r>
            <a:endParaRPr lang="en-US" dirty="0"/>
          </a:p>
          <a:p>
            <a:r>
              <a:rPr lang="en-US" dirty="0"/>
              <a:t>DSP Tools</a:t>
            </a:r>
          </a:p>
          <a:p>
            <a:r>
              <a:rPr lang="en-US" dirty="0" err="1"/>
              <a:t>Diagrammer</a:t>
            </a:r>
            <a:endParaRPr lang="en-US" dirty="0"/>
          </a:p>
          <a:p>
            <a:r>
              <a:rPr lang="en-US" dirty="0"/>
              <a:t>Chisel Bootcamp</a:t>
            </a:r>
          </a:p>
          <a:p>
            <a:r>
              <a:rPr lang="en-US" dirty="0"/>
              <a:t>Chisel Template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B59E7-96D2-324A-9EBE-A024A82E99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0763C-12B3-2F42-86E4-AC9BAE048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580B5-DF77-AC47-8842-1934D7EC5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7A2F6F-4F64-7749-92C0-96B58F4FF3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FA7760-FDE2-B545-8CFE-A5E253116086}"/>
              </a:ext>
            </a:extLst>
          </p:cNvPr>
          <p:cNvSpPr txBox="1"/>
          <p:nvPr/>
        </p:nvSpPr>
        <p:spPr>
          <a:xfrm>
            <a:off x="457199" y="5732502"/>
            <a:ext cx="800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Currently a CHIPS Alliance “Sandbox” project with intent to ”Graduate” </a:t>
            </a:r>
          </a:p>
        </p:txBody>
      </p:sp>
    </p:spTree>
    <p:extLst>
      <p:ext uri="{BB962C8B-B14F-4D97-AF65-F5344CB8AC3E}">
        <p14:creationId xmlns:p14="http://schemas.microsoft.com/office/powerpoint/2010/main" val="98324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FCA7-B2A6-6644-9126-FBA1C5E5B3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Highlights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F71861-9781-0848-9FF4-260A669953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(From the last six months)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7D0D3-FFAC-D74F-AD1A-EF83E441C9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D1D79-2041-FB48-92DB-4550DDA87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84CC1-D601-B24D-B5F1-A2179246C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7A2F6F-4F64-7749-92C0-96B58F4FF3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55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62EC-2366-C34E-9A8F-AC01E66C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 moved to CHIPS Alliance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FE4B43-AF71-9F48-A7D8-5B6DF45703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6A0E9-54D9-E749-B9A9-341EF04295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7D928-892A-6C4E-83BC-6F4E74B5D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7A2F6F-4F64-7749-92C0-96B58F4FF3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97F037-A07E-BF4E-A524-6AFE107E3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383" y="1600200"/>
            <a:ext cx="5627221" cy="3446236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DB6D92-D824-3D44-9FAC-BBED6548F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336" y="2046948"/>
            <a:ext cx="5627220" cy="3471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19DA56-211D-FD42-8482-F965CDF69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252" y="2497351"/>
            <a:ext cx="5752647" cy="346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51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0F560-B09A-DA41-B199-0B77082CB4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7D76F-948F-9C4B-A7D3-86ADFE0A72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A61A3-D6C8-284E-87C9-13208D05A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7A2F6F-4F64-7749-92C0-96B58F4FF3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1C45C-70F7-5340-AF8C-DC0EFE103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67" y="1574787"/>
            <a:ext cx="6862612" cy="370952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CC30356-7475-7E4D-A807-0C35559C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1219200"/>
          </a:xfrm>
        </p:spPr>
        <p:txBody>
          <a:bodyPr/>
          <a:lstStyle/>
          <a:p>
            <a:r>
              <a:rPr lang="en-US" dirty="0"/>
              <a:t>Further Improved Website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2DC247-9FF8-7746-B98C-BF9BCAA78247}"/>
              </a:ext>
            </a:extLst>
          </p:cNvPr>
          <p:cNvSpPr txBox="1">
            <a:spLocks/>
          </p:cNvSpPr>
          <p:nvPr/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alpha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D18415B-EBB7-E747-A7D3-A1E05DECD097}"/>
              </a:ext>
            </a:extLst>
          </p:cNvPr>
          <p:cNvSpPr txBox="1">
            <a:spLocks/>
          </p:cNvSpPr>
          <p:nvPr/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alpha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7A2F6F-4F64-7749-92C0-96B58F4FF3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A047E7-5FBB-2248-A014-9D5B0D0C3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662" y="3634740"/>
            <a:ext cx="3627612" cy="264159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153B39-3A20-594B-A2C9-86934582D55C}"/>
              </a:ext>
            </a:extLst>
          </p:cNvPr>
          <p:cNvSpPr/>
          <p:nvPr/>
        </p:nvSpPr>
        <p:spPr>
          <a:xfrm>
            <a:off x="6873986" y="1676400"/>
            <a:ext cx="1048683" cy="35702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D5363F-866F-1E4D-B66B-D80AFAE8AE09}"/>
              </a:ext>
            </a:extLst>
          </p:cNvPr>
          <p:cNvSpPr/>
          <p:nvPr/>
        </p:nvSpPr>
        <p:spPr>
          <a:xfrm>
            <a:off x="5746720" y="4937120"/>
            <a:ext cx="569103" cy="2416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BB1CA8-B8BD-B24A-81E8-C1487F448128}"/>
              </a:ext>
            </a:extLst>
          </p:cNvPr>
          <p:cNvSpPr/>
          <p:nvPr/>
        </p:nvSpPr>
        <p:spPr>
          <a:xfrm>
            <a:off x="2739476" y="4929977"/>
            <a:ext cx="461476" cy="2416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err="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69F25E-F0CD-3B4F-8B3E-3568E8053C98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7922669" y="1854911"/>
            <a:ext cx="665899" cy="4186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B31E32-0B2E-064A-BBF3-6555F28A90E2}"/>
              </a:ext>
            </a:extLst>
          </p:cNvPr>
          <p:cNvCxnSpPr>
            <a:stCxn id="14" idx="3"/>
            <a:endCxn id="12" idx="1"/>
          </p:cNvCxnSpPr>
          <p:nvPr/>
        </p:nvCxnSpPr>
        <p:spPr>
          <a:xfrm flipV="1">
            <a:off x="6315823" y="4955540"/>
            <a:ext cx="1939839" cy="102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9FC61F-E9D4-7B42-98A5-2F6591D2BA31}"/>
              </a:ext>
            </a:extLst>
          </p:cNvPr>
          <p:cNvCxnSpPr>
            <a:cxnSpLocks/>
            <a:stCxn id="15" idx="1"/>
            <a:endCxn id="25" idx="3"/>
          </p:cNvCxnSpPr>
          <p:nvPr/>
        </p:nvCxnSpPr>
        <p:spPr>
          <a:xfrm flipH="1">
            <a:off x="2301553" y="5050777"/>
            <a:ext cx="437923" cy="1279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6C47A4-5E97-BA41-B389-B62A896437FD}"/>
              </a:ext>
            </a:extLst>
          </p:cNvPr>
          <p:cNvSpPr txBox="1"/>
          <p:nvPr/>
        </p:nvSpPr>
        <p:spPr>
          <a:xfrm>
            <a:off x="6184114" y="5418175"/>
            <a:ext cx="192873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Community page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A23D1F-DAFF-2B4A-89F9-FF01D3CB7D7B}"/>
              </a:ext>
            </a:extLst>
          </p:cNvPr>
          <p:cNvSpPr txBox="1"/>
          <p:nvPr/>
        </p:nvSpPr>
        <p:spPr>
          <a:xfrm rot="614136">
            <a:off x="7741306" y="438767"/>
            <a:ext cx="4402318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 err="1"/>
              <a:t>www.chisel-lang.org</a:t>
            </a:r>
            <a:endParaRPr lang="en-US" sz="3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011B34-AE13-9344-8A5D-3841C0B706D9}"/>
              </a:ext>
            </a:extLst>
          </p:cNvPr>
          <p:cNvSpPr/>
          <p:nvPr/>
        </p:nvSpPr>
        <p:spPr>
          <a:xfrm>
            <a:off x="4134888" y="1680495"/>
            <a:ext cx="1744418" cy="3529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err="1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64FEFEF-E1D6-334B-8BE6-3F6EB35BD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568" y="1439990"/>
            <a:ext cx="2891080" cy="166711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1550A8C-89E4-5D48-A3BE-12EF79174107}"/>
              </a:ext>
            </a:extLst>
          </p:cNvPr>
          <p:cNvSpPr txBox="1"/>
          <p:nvPr/>
        </p:nvSpPr>
        <p:spPr>
          <a:xfrm>
            <a:off x="3774844" y="1297749"/>
            <a:ext cx="253146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Now with a search bar!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F5ADAC-1C2A-154F-B68F-69C2417F1499}"/>
              </a:ext>
            </a:extLst>
          </p:cNvPr>
          <p:cNvSpPr txBox="1"/>
          <p:nvPr/>
        </p:nvSpPr>
        <p:spPr>
          <a:xfrm>
            <a:off x="7036344" y="2167793"/>
            <a:ext cx="1826206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Latest API Docs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104FEE5-3DFA-E946-8334-96B19391E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6" y="4137436"/>
            <a:ext cx="2227557" cy="208256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2F14BD1-7CF1-E94C-9938-9CBA75DA1F2D}"/>
              </a:ext>
            </a:extLst>
          </p:cNvPr>
          <p:cNvSpPr txBox="1"/>
          <p:nvPr/>
        </p:nvSpPr>
        <p:spPr>
          <a:xfrm>
            <a:off x="1122879" y="5469051"/>
            <a:ext cx="332655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Project-specific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47271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9" grpId="0" animBg="1"/>
      <p:bldP spid="21" grpId="0" animBg="1"/>
      <p:bldP spid="23" grpId="0" animBg="1"/>
      <p:bldP spid="24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BC87D-8AFA-8A4C-A0DC-319CD6D3358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33464-7923-0749-867F-677B1EBA7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A82E5-14C7-ED43-B0AD-295EB8306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7A2F6F-4F64-7749-92C0-96B58F4FF39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A4B90-9024-9F44-B476-3A734C45A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31" y="1532527"/>
            <a:ext cx="7492383" cy="501214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ACAC3AE-C36F-BC41-8D7C-7E1FBB043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1219200"/>
          </a:xfrm>
        </p:spPr>
        <p:txBody>
          <a:bodyPr/>
          <a:lstStyle/>
          <a:p>
            <a:r>
              <a:rPr lang="en-US" dirty="0"/>
              <a:t>Further Improved Website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9355F5C-A6C9-BA4D-BCEE-B70F941C6923}"/>
              </a:ext>
            </a:extLst>
          </p:cNvPr>
          <p:cNvSpPr txBox="1">
            <a:spLocks/>
          </p:cNvSpPr>
          <p:nvPr/>
        </p:nvSpPr>
        <p:spPr>
          <a:xfrm>
            <a:off x="964069" y="6400800"/>
            <a:ext cx="68967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alpha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C87F53A-CA29-F647-A3FC-9763D3AFB0A7}"/>
              </a:ext>
            </a:extLst>
          </p:cNvPr>
          <p:cNvSpPr txBox="1">
            <a:spLocks/>
          </p:cNvSpPr>
          <p:nvPr/>
        </p:nvSpPr>
        <p:spPr>
          <a:xfrm>
            <a:off x="464574" y="6400800"/>
            <a:ext cx="455907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alpha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7A2F6F-4F64-7749-92C0-96B58F4FF39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7B6F6C-0135-864D-B49D-1B2B0B676F1B}"/>
              </a:ext>
            </a:extLst>
          </p:cNvPr>
          <p:cNvSpPr txBox="1"/>
          <p:nvPr/>
        </p:nvSpPr>
        <p:spPr>
          <a:xfrm rot="614136">
            <a:off x="7741306" y="438767"/>
            <a:ext cx="4402318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 err="1"/>
              <a:t>www.chisel-lang.org</a:t>
            </a:r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20532-1137-2345-8D81-8B7F0783C300}"/>
              </a:ext>
            </a:extLst>
          </p:cNvPr>
          <p:cNvSpPr txBox="1"/>
          <p:nvPr/>
        </p:nvSpPr>
        <p:spPr>
          <a:xfrm>
            <a:off x="8104675" y="1973223"/>
            <a:ext cx="3301295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Documentation examples are compiled and run!!!</a:t>
            </a:r>
          </a:p>
        </p:txBody>
      </p:sp>
    </p:spTree>
    <p:extLst>
      <p:ext uri="{BB962C8B-B14F-4D97-AF65-F5344CB8AC3E}">
        <p14:creationId xmlns:p14="http://schemas.microsoft.com/office/powerpoint/2010/main" val="346005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8041C4-1082-FD45-AD64-C241CBC75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1219200"/>
          </a:xfrm>
        </p:spPr>
        <p:txBody>
          <a:bodyPr/>
          <a:lstStyle/>
          <a:p>
            <a:r>
              <a:rPr lang="en-US" dirty="0"/>
              <a:t>More Releases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5D7E27-BCCE-AA49-8A01-36E28CE4595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5524500" cy="4343400"/>
          </a:xfrm>
        </p:spPr>
        <p:txBody>
          <a:bodyPr/>
          <a:lstStyle/>
          <a:p>
            <a:r>
              <a:rPr lang="en-US" dirty="0"/>
              <a:t>Improved methodology started with 3.2.0</a:t>
            </a:r>
          </a:p>
          <a:p>
            <a:r>
              <a:rPr lang="en-US" dirty="0"/>
              <a:t>More frequent minor releases</a:t>
            </a:r>
          </a:p>
          <a:p>
            <a:r>
              <a:rPr lang="en-US" dirty="0"/>
              <a:t>Minor releases maintain binary compatibility</a:t>
            </a:r>
          </a:p>
          <a:p>
            <a:r>
              <a:rPr lang="en-US" dirty="0"/>
              <a:t>Overlapping major release branches</a:t>
            </a:r>
          </a:p>
          <a:p>
            <a:pPr lvl="1"/>
            <a:r>
              <a:rPr lang="en-US" dirty="0"/>
              <a:t>3.2.8 released after 3.4.1</a:t>
            </a:r>
          </a:p>
          <a:p>
            <a:r>
              <a:rPr lang="en-US" dirty="0"/>
              <a:t>[Still] working towards faster release cadence</a:t>
            </a:r>
          </a:p>
          <a:p>
            <a:r>
              <a:rPr lang="en-US" dirty="0"/>
              <a:t>SNAPSHOT releases are automatically published for every push to stable branches</a:t>
            </a:r>
          </a:p>
          <a:p>
            <a:r>
              <a:rPr lang="en-US" dirty="0"/>
              <a:t>Many thanks to Chick Markley and Jim Lawson at Berkeley</a:t>
            </a: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4180E956-FADF-6E4C-A8AA-BD0CDE36E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</p:spPr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E28F7349-20E1-4146-A13C-6440A88D6C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0C67A1DE-3AA7-FE46-9101-E006BE34A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</p:spPr>
        <p:txBody>
          <a:bodyPr/>
          <a:lstStyle/>
          <a:p>
            <a:fld id="{3C7A2F6F-4F64-7749-92C0-96B58F4FF3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27DD86-C2A3-6A49-A914-F7334C3B7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1484187"/>
            <a:ext cx="5724880" cy="251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40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7E09-A74E-614B-8A62-4E1A735D3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Enhanced Signal Naming (from last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8D53F-2DC7-3E46-807A-2CFE8CF04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4282440" cy="4343400"/>
          </a:xfrm>
        </p:spPr>
        <p:txBody>
          <a:bodyPr/>
          <a:lstStyle/>
          <a:p>
            <a:r>
              <a:rPr lang="en-US" dirty="0"/>
              <a:t>Historically Chisel has struggled with signal naming</a:t>
            </a:r>
          </a:p>
          <a:p>
            <a:r>
              <a:rPr lang="en-US" dirty="0"/>
              <a:t>Chisel 3.4 has much better naming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1AAEC87-8F10-034D-A69D-69150A5A35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33DFC12-B7D9-4843-94EA-98D48781A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F8C1EF-1801-1B48-993E-AEB9D290E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7A2F6F-4F64-7749-92C0-96B58F4FF3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1CB45C-1897-3C42-8A7F-FCC4B5B1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477" y="2076450"/>
            <a:ext cx="3112192" cy="223266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5D02B5-0B0B-1544-84F7-C285D86C6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257" y="4953001"/>
            <a:ext cx="3656330" cy="1295134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D4DD0E-9E97-DC49-B6F8-6376EE4F2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6394" y="4953001"/>
            <a:ext cx="4616666" cy="1295134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34D1F6-52B4-1744-81DB-7588DD2BE908}"/>
              </a:ext>
            </a:extLst>
          </p:cNvPr>
          <p:cNvSpPr txBox="1"/>
          <p:nvPr/>
        </p:nvSpPr>
        <p:spPr>
          <a:xfrm>
            <a:off x="3040380" y="4355069"/>
            <a:ext cx="140301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Old* Verilog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802D9A-7E5D-7047-9B9F-6070A73AE510}"/>
              </a:ext>
            </a:extLst>
          </p:cNvPr>
          <p:cNvSpPr txBox="1"/>
          <p:nvPr/>
        </p:nvSpPr>
        <p:spPr>
          <a:xfrm>
            <a:off x="8592764" y="4339830"/>
            <a:ext cx="1980094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Chisel 3.4 Verilog</a:t>
            </a:r>
          </a:p>
        </p:txBody>
      </p:sp>
    </p:spTree>
    <p:extLst>
      <p:ext uri="{BB962C8B-B14F-4D97-AF65-F5344CB8AC3E}">
        <p14:creationId xmlns:p14="http://schemas.microsoft.com/office/powerpoint/2010/main" val="94233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7E09-A74E-614B-8A62-4E1A735D3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Refined Signal 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8D53F-2DC7-3E46-807A-2CFE8CF046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28800"/>
            <a:ext cx="4282440" cy="4343400"/>
          </a:xfrm>
        </p:spPr>
        <p:txBody>
          <a:bodyPr/>
          <a:lstStyle/>
          <a:p>
            <a:r>
              <a:rPr lang="en-US" dirty="0"/>
              <a:t>Optional “tap” output</a:t>
            </a:r>
          </a:p>
          <a:p>
            <a:r>
              <a:rPr lang="en-US" dirty="0"/>
              <a:t>What should the name of the port be?</a:t>
            </a:r>
          </a:p>
          <a:p>
            <a:pPr lvl="1"/>
            <a:r>
              <a:rPr lang="en-US" dirty="0"/>
              <a:t>port</a:t>
            </a:r>
          </a:p>
          <a:p>
            <a:pPr lvl="1"/>
            <a:r>
              <a:rPr lang="en-US" dirty="0" err="1"/>
              <a:t>tap_port</a:t>
            </a:r>
            <a:endParaRPr lang="en-US" dirty="0"/>
          </a:p>
          <a:p>
            <a:pPr lvl="1"/>
            <a:r>
              <a:rPr lang="en-US" dirty="0"/>
              <a:t>tap</a:t>
            </a:r>
          </a:p>
          <a:p>
            <a:pPr lvl="1"/>
            <a:r>
              <a:rPr lang="en-US" dirty="0" err="1"/>
              <a:t>tapPort</a:t>
            </a:r>
            <a:endParaRPr lang="en-US" dirty="0"/>
          </a:p>
          <a:p>
            <a:r>
              <a:rPr lang="en-US" dirty="0"/>
              <a:t>In 3.4.0, the name was ”</a:t>
            </a:r>
            <a:r>
              <a:rPr lang="en-US" dirty="0" err="1"/>
              <a:t>tap_port</a:t>
            </a:r>
            <a:r>
              <a:rPr lang="en-US" dirty="0"/>
              <a:t>”</a:t>
            </a:r>
          </a:p>
          <a:p>
            <a:r>
              <a:rPr lang="en-US" dirty="0"/>
              <a:t>In 3.4.1 on, the name is “tap”</a:t>
            </a:r>
          </a:p>
          <a:p>
            <a:r>
              <a:rPr lang="en-US" dirty="0"/>
              <a:t>Additional improvements to naming (especially when using recursion)</a:t>
            </a:r>
          </a:p>
          <a:p>
            <a:r>
              <a:rPr lang="en-US" dirty="0"/>
              <a:t>Now with ~5 months of use, it’s going great!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1AAEC87-8F10-034D-A69D-69150A5A35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33DFC12-B7D9-4843-94EA-98D48781A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F8C1EF-1801-1B48-993E-AEB9D290E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7A2F6F-4F64-7749-92C0-96B58F4FF3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9B864-FE5E-0F47-8BFE-B84412F61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251" y="1828800"/>
            <a:ext cx="7093911" cy="4343400"/>
          </a:xfrm>
          <a:prstGeom prst="rect">
            <a:avLst/>
          </a:prstGeom>
          <a:ln w="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45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A21C-1A7D-1A40-B4AB-108F3645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</a:t>
            </a:r>
            <a:r>
              <a:rPr lang="en-US" dirty="0" err="1"/>
              <a:t>Tapeouts</a:t>
            </a:r>
            <a:r>
              <a:rPr lang="en-US" dirty="0"/>
              <a:t> /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FFF8C-1E40-1742-ACDD-1DB2CC726A8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Google - </a:t>
            </a:r>
            <a:r>
              <a:rPr lang="en-US" dirty="0" err="1"/>
              <a:t>Skywater</a:t>
            </a:r>
            <a:r>
              <a:rPr lang="en-US" dirty="0"/>
              <a:t> - </a:t>
            </a:r>
            <a:r>
              <a:rPr lang="en-US" dirty="0" err="1"/>
              <a:t>Efabless</a:t>
            </a:r>
            <a:r>
              <a:rPr lang="en-US" dirty="0"/>
              <a:t> shuttle included [at least] 3 Chisel designs:</a:t>
            </a:r>
          </a:p>
          <a:p>
            <a:pPr lvl="1"/>
            <a:r>
              <a:rPr lang="en-US" dirty="0"/>
              <a:t>Spectrometer - </a:t>
            </a:r>
            <a:r>
              <a:rPr lang="en-US" dirty="0">
                <a:hlinkClick r:id="rId2"/>
              </a:rPr>
              <a:t>https://github.com/milovanovic/spectrometer</a:t>
            </a:r>
            <a:endParaRPr lang="en-US" dirty="0"/>
          </a:p>
          <a:p>
            <a:pPr lvl="1"/>
            <a:r>
              <a:rPr lang="en-US" dirty="0"/>
              <a:t>Crypto Accelerator - </a:t>
            </a:r>
            <a:r>
              <a:rPr lang="en-US" dirty="0">
                <a:hlinkClick r:id="rId3"/>
              </a:rPr>
              <a:t>https://github.com/asinghani/crypto-accelerator</a:t>
            </a:r>
            <a:endParaRPr lang="en-US" dirty="0"/>
          </a:p>
          <a:p>
            <a:pPr lvl="1"/>
            <a:r>
              <a:rPr lang="en-US" dirty="0" err="1"/>
              <a:t>Ibtida</a:t>
            </a:r>
            <a:r>
              <a:rPr lang="en-US" dirty="0"/>
              <a:t> SoC - </a:t>
            </a:r>
            <a:r>
              <a:rPr lang="en-US" dirty="0">
                <a:hlinkClick r:id="rId4"/>
              </a:rPr>
              <a:t>https://github.com/hadirkhan10/caravel_ibtida_soc</a:t>
            </a:r>
            <a:endParaRPr lang="en-US" dirty="0"/>
          </a:p>
          <a:p>
            <a:r>
              <a:rPr lang="en-US" dirty="0"/>
              <a:t>An Eight-Core 1.44 GHz RISC-V Vector Machine in 16nm </a:t>
            </a:r>
            <a:r>
              <a:rPr lang="en-US" dirty="0" err="1"/>
              <a:t>FinFet</a:t>
            </a:r>
            <a:r>
              <a:rPr lang="en-US" dirty="0"/>
              <a:t> (ISSCC) </a:t>
            </a:r>
          </a:p>
          <a:p>
            <a:pPr lvl="1"/>
            <a:r>
              <a:rPr lang="en-US" dirty="0">
                <a:hlinkClick r:id="rId5"/>
              </a:rPr>
              <a:t>https://ieeexplore.ieee.org/document/9365789</a:t>
            </a:r>
            <a:endParaRPr lang="en-US" dirty="0"/>
          </a:p>
          <a:p>
            <a:r>
              <a:rPr lang="en-US" dirty="0" err="1"/>
              <a:t>SiFive</a:t>
            </a:r>
            <a:r>
              <a:rPr lang="en-US" dirty="0"/>
              <a:t> </a:t>
            </a:r>
            <a:r>
              <a:rPr lang="en-US" dirty="0" err="1"/>
              <a:t>HiFive</a:t>
            </a:r>
            <a:r>
              <a:rPr lang="en-US" dirty="0"/>
              <a:t> Unmatched</a:t>
            </a:r>
          </a:p>
          <a:p>
            <a:pPr lvl="1"/>
            <a:r>
              <a:rPr lang="en-US" dirty="0">
                <a:hlinkClick r:id="rId6"/>
              </a:rPr>
              <a:t>https://www.sifive.com/boards/hifive-unmatched</a:t>
            </a:r>
            <a:endParaRPr lang="en-US" dirty="0"/>
          </a:p>
          <a:p>
            <a:r>
              <a:rPr lang="en-US" dirty="0"/>
              <a:t>More? 🤷‍♂️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AEAF3-CA42-6C48-98A7-86384E9455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395A4-FFDF-8243-9E5B-8C727457D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A4090-FADE-D443-8939-731C971A4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7A2F6F-4F64-7749-92C0-96B58F4FF3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F003F6-1DC5-3043-937C-43A488D893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4067" y="1282037"/>
            <a:ext cx="1326438" cy="1872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0F70ED-B1E0-1B44-994B-98AABE84A9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870" y="1300644"/>
            <a:ext cx="1279926" cy="1825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3126EE-475B-8B44-AFC5-25E6C5926E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7141" y="3590223"/>
            <a:ext cx="1884968" cy="18536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6B9D67-6CF0-8648-A576-9C2E7EA8C6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43161" y="1300644"/>
            <a:ext cx="1289315" cy="18536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4B0459-825D-AB45-84D2-E4150B93BE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0769" y="3653985"/>
            <a:ext cx="2376417" cy="17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0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DCC50-C00D-D345-8E14-503FAC5D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C6926-E195-AC4E-A596-61FF14A92A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3200" dirty="0"/>
              <a:t> </a:t>
            </a:r>
            <a:r>
              <a:rPr lang="en-US" sz="2800" dirty="0"/>
              <a:t>Introduction</a:t>
            </a:r>
          </a:p>
          <a:p>
            <a:r>
              <a:rPr lang="en-US" sz="2800" dirty="0"/>
              <a:t> Highlights</a:t>
            </a:r>
          </a:p>
          <a:p>
            <a:r>
              <a:rPr lang="en-US" sz="2800" dirty="0"/>
              <a:t> Looking Forward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15884-4DC4-1943-A98E-F9A620B6C2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83CD9-E320-0B4A-8EEC-2370DFC9F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2E04E-4A4A-8D4A-8A61-C0E50C2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7A2F6F-4F64-7749-92C0-96B58F4FF3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375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5DB45-E679-584A-9E3F-C07D85A406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Looking Forward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4C74C2-4A01-2B48-8AC5-BDCFEB787D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0EA8A-66FF-AA48-9762-7251F0EB59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0002" y="6400800"/>
            <a:ext cx="689674" cy="457200"/>
          </a:xfrm>
        </p:spPr>
        <p:txBody>
          <a:bodyPr/>
          <a:lstStyle/>
          <a:p>
            <a:fld id="{6E46D668-6AD2-CC41-9960-A1755CC993BA}" type="datetime1">
              <a:rPr lang="en-US" smtClean="0"/>
              <a:t>3/29/21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1FEB2-351A-304D-9F17-28E4194A2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5713" y="6400800"/>
            <a:ext cx="45720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5D33E-1FBE-A346-ACB4-60F39AF55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00800"/>
            <a:ext cx="455907" cy="457200"/>
          </a:xfrm>
        </p:spPr>
        <p:txBody>
          <a:bodyPr/>
          <a:lstStyle/>
          <a:p>
            <a:fld id="{3C7A2F6F-4F64-7749-92C0-96B58F4FF39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356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54613-0CB3-9748-B02B-BF267C0B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FPGA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4BF69-A5D2-BC44-946B-AA32E9ADFDE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Historically, Chisel has been used primarily for ASICs</a:t>
            </a:r>
          </a:p>
          <a:p>
            <a:r>
              <a:rPr lang="en-US" dirty="0"/>
              <a:t>It has been difficult to take advantage of FPGA-only features out-of-the-box</a:t>
            </a:r>
          </a:p>
          <a:p>
            <a:pPr lvl="1"/>
            <a:r>
              <a:rPr lang="en-US" dirty="0"/>
              <a:t>Memory initialization</a:t>
            </a:r>
          </a:p>
          <a:p>
            <a:pPr lvl="1"/>
            <a:r>
              <a:rPr lang="en-US" dirty="0"/>
              <a:t>Register initialization</a:t>
            </a:r>
          </a:p>
          <a:p>
            <a:pPr lvl="1"/>
            <a:r>
              <a:rPr lang="en-US" dirty="0"/>
              <a:t>BRAM inference</a:t>
            </a:r>
          </a:p>
          <a:p>
            <a:r>
              <a:rPr lang="en-US" dirty="0"/>
              <a:t>Coming </a:t>
            </a:r>
            <a:r>
              <a:rPr lang="en-US" dirty="0">
                <a:latin typeface="Courier" pitchFamily="2" charset="0"/>
              </a:rPr>
              <a:t>--</a:t>
            </a:r>
            <a:r>
              <a:rPr lang="en-US" dirty="0" err="1">
                <a:latin typeface="Courier" pitchFamily="2" charset="0"/>
              </a:rPr>
              <a:t>target:fpga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option will box up features that improve FPGA support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CB133-E4FF-8E48-8EF6-6AF362A453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47B7A-2956-504F-B2ED-A9B60FF13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5CCBA-123B-BD43-8FD9-73024EB74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7A2F6F-4F64-7749-92C0-96B58F4FF39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9CF72F-D20B-0F4F-94E6-84810A492055}"/>
              </a:ext>
            </a:extLst>
          </p:cNvPr>
          <p:cNvSpPr txBox="1"/>
          <p:nvPr/>
        </p:nvSpPr>
        <p:spPr>
          <a:xfrm rot="760932">
            <a:off x="9552281" y="317281"/>
            <a:ext cx="2607333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Chisel v3.4.4</a:t>
            </a:r>
          </a:p>
        </p:txBody>
      </p:sp>
      <p:pic>
        <p:nvPicPr>
          <p:cNvPr id="9" name="Google Shape;137;p21">
            <a:extLst>
              <a:ext uri="{FF2B5EF4-FFF2-40B4-BE49-F238E27FC236}">
                <a16:creationId xmlns:a16="http://schemas.microsoft.com/office/drawing/2014/main" id="{E993E3B7-6EAF-3C48-B62B-7F15896FDD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3954" y="3641713"/>
            <a:ext cx="3186706" cy="253048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B5D36B-2823-1B40-BB48-8B90D69DB32F}"/>
              </a:ext>
            </a:extLst>
          </p:cNvPr>
          <p:cNvSpPr txBox="1"/>
          <p:nvPr/>
        </p:nvSpPr>
        <p:spPr>
          <a:xfrm>
            <a:off x="6829465" y="2688843"/>
            <a:ext cx="138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forget about me!</a:t>
            </a:r>
          </a:p>
        </p:txBody>
      </p:sp>
      <p:pic>
        <p:nvPicPr>
          <p:cNvPr id="16" name="Graphic 15" descr="Speech outline">
            <a:extLst>
              <a:ext uri="{FF2B5EF4-FFF2-40B4-BE49-F238E27FC236}">
                <a16:creationId xmlns:a16="http://schemas.microsoft.com/office/drawing/2014/main" id="{D049B368-B0D9-7C42-B079-333EFE034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2496" y="2042512"/>
            <a:ext cx="2239926" cy="223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8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5585-B4D9-6641-BB0F-4C9E1DD40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AutoCloneType2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213E9-BC39-0D42-ACBE-2D35CA4DBE4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cloneType</a:t>
            </a:r>
            <a:r>
              <a:rPr lang="en-US" dirty="0"/>
              <a:t> is an implementation detail that leaks into the user API</a:t>
            </a:r>
          </a:p>
          <a:p>
            <a:r>
              <a:rPr lang="en-US" dirty="0"/>
              <a:t>User-defined types need to implement it</a:t>
            </a:r>
          </a:p>
          <a:p>
            <a:r>
              <a:rPr lang="en-US" dirty="0"/>
              <a:t>Original </a:t>
            </a:r>
            <a:r>
              <a:rPr lang="en-US" dirty="0" err="1"/>
              <a:t>AutoCloneType</a:t>
            </a:r>
            <a:r>
              <a:rPr lang="en-US" dirty="0"/>
              <a:t> (aka “Reflective </a:t>
            </a:r>
            <a:r>
              <a:rPr lang="en-US" dirty="0" err="1"/>
              <a:t>AutoCloneType</a:t>
            </a:r>
            <a:r>
              <a:rPr lang="en-US" dirty="0"/>
              <a:t>”) works well but has some limitations</a:t>
            </a:r>
          </a:p>
          <a:p>
            <a:pPr lvl="1"/>
            <a:r>
              <a:rPr lang="en-US" dirty="0"/>
              <a:t>Parameters must be defined as “</a:t>
            </a:r>
            <a:r>
              <a:rPr lang="en-US" dirty="0" err="1"/>
              <a:t>vals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Works in typical use cases but not all use cases</a:t>
            </a:r>
          </a:p>
          <a:p>
            <a:pPr lvl="1"/>
            <a:r>
              <a:rPr lang="en-US" b="1" dirty="0"/>
              <a:t>Slow</a:t>
            </a:r>
          </a:p>
          <a:p>
            <a:r>
              <a:rPr lang="en-US" dirty="0"/>
              <a:t>The Chisel compiler plugin can now generate </a:t>
            </a:r>
            <a:r>
              <a:rPr lang="en-US" dirty="0" err="1"/>
              <a:t>cloneType</a:t>
            </a:r>
            <a:r>
              <a:rPr lang="en-US" dirty="0"/>
              <a:t> methods, with none of those limitations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5AAD2-671E-884A-90F2-6AEE185128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1D069-2A9B-D347-9069-A2FF25F5E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6B615-B73C-BB42-A186-7B3A41C51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7A2F6F-4F64-7749-92C0-96B58F4FF39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BBFD2-A1F9-384D-B1E5-F82CAAA7DC09}"/>
              </a:ext>
            </a:extLst>
          </p:cNvPr>
          <p:cNvSpPr txBox="1"/>
          <p:nvPr/>
        </p:nvSpPr>
        <p:spPr>
          <a:xfrm rot="760932">
            <a:off x="9552281" y="317281"/>
            <a:ext cx="2607333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Chisel v3.4.3</a:t>
            </a:r>
          </a:p>
        </p:txBody>
      </p:sp>
      <p:pic>
        <p:nvPicPr>
          <p:cNvPr id="10" name="Graphic 9" descr="Germ outline">
            <a:extLst>
              <a:ext uri="{FF2B5EF4-FFF2-40B4-BE49-F238E27FC236}">
                <a16:creationId xmlns:a16="http://schemas.microsoft.com/office/drawing/2014/main" id="{70684A32-F240-064D-8A7E-A66D2EFBE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6936" y="2025511"/>
            <a:ext cx="914400" cy="914400"/>
          </a:xfrm>
          <a:prstGeom prst="rect">
            <a:avLst/>
          </a:prstGeom>
        </p:spPr>
      </p:pic>
      <p:pic>
        <p:nvPicPr>
          <p:cNvPr id="11" name="Graphic 10" descr="Germ outline">
            <a:extLst>
              <a:ext uri="{FF2B5EF4-FFF2-40B4-BE49-F238E27FC236}">
                <a16:creationId xmlns:a16="http://schemas.microsoft.com/office/drawing/2014/main" id="{40770FD0-E0E5-D646-AAF4-736843B99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6936" y="3009023"/>
            <a:ext cx="914400" cy="914400"/>
          </a:xfrm>
          <a:prstGeom prst="rect">
            <a:avLst/>
          </a:prstGeom>
        </p:spPr>
      </p:pic>
      <p:pic>
        <p:nvPicPr>
          <p:cNvPr id="12" name="Graphic 11" descr="Germ outline">
            <a:extLst>
              <a:ext uri="{FF2B5EF4-FFF2-40B4-BE49-F238E27FC236}">
                <a16:creationId xmlns:a16="http://schemas.microsoft.com/office/drawing/2014/main" id="{717CB60E-6078-8240-8168-3D8D4EE1A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7318" y="4976047"/>
            <a:ext cx="914400" cy="914400"/>
          </a:xfrm>
          <a:prstGeom prst="rect">
            <a:avLst/>
          </a:prstGeom>
        </p:spPr>
      </p:pic>
      <p:pic>
        <p:nvPicPr>
          <p:cNvPr id="13" name="Graphic 12" descr="Germ outline">
            <a:extLst>
              <a:ext uri="{FF2B5EF4-FFF2-40B4-BE49-F238E27FC236}">
                <a16:creationId xmlns:a16="http://schemas.microsoft.com/office/drawing/2014/main" id="{AC6C1BDE-827B-D04A-964F-086E6B182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6936" y="3992535"/>
            <a:ext cx="914400" cy="914400"/>
          </a:xfrm>
          <a:prstGeom prst="rect">
            <a:avLst/>
          </a:prstGeom>
        </p:spPr>
      </p:pic>
      <p:pic>
        <p:nvPicPr>
          <p:cNvPr id="14" name="Graphic 13" descr="Germ outline">
            <a:extLst>
              <a:ext uri="{FF2B5EF4-FFF2-40B4-BE49-F238E27FC236}">
                <a16:creationId xmlns:a16="http://schemas.microsoft.com/office/drawing/2014/main" id="{B6251B6A-D464-1A41-8928-B2EE46A68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0100" y="3030287"/>
            <a:ext cx="914400" cy="914400"/>
          </a:xfrm>
          <a:prstGeom prst="rect">
            <a:avLst/>
          </a:prstGeom>
        </p:spPr>
      </p:pic>
      <p:pic>
        <p:nvPicPr>
          <p:cNvPr id="15" name="Graphic 14" descr="Germ outline">
            <a:extLst>
              <a:ext uri="{FF2B5EF4-FFF2-40B4-BE49-F238E27FC236}">
                <a16:creationId xmlns:a16="http://schemas.microsoft.com/office/drawing/2014/main" id="{0DCAF4A2-2F0E-764B-8208-4F8F9D0D1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3131" y="3985443"/>
            <a:ext cx="914400" cy="914400"/>
          </a:xfrm>
          <a:prstGeom prst="rect">
            <a:avLst/>
          </a:prstGeom>
        </p:spPr>
      </p:pic>
      <p:pic>
        <p:nvPicPr>
          <p:cNvPr id="16" name="Graphic 15" descr="Germ outline">
            <a:extLst>
              <a:ext uri="{FF2B5EF4-FFF2-40B4-BE49-F238E27FC236}">
                <a16:creationId xmlns:a16="http://schemas.microsoft.com/office/drawing/2014/main" id="{7C1CEC71-B9D3-4944-BAD2-A265C6362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0454" y="4976047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A4EDA7-F784-4D4D-B202-05A5C61A834F}"/>
              </a:ext>
            </a:extLst>
          </p:cNvPr>
          <p:cNvSpPr txBox="1"/>
          <p:nvPr/>
        </p:nvSpPr>
        <p:spPr>
          <a:xfrm>
            <a:off x="9250331" y="2484297"/>
            <a:ext cx="130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cloneType</a:t>
            </a:r>
            <a:endParaRPr lang="en-US" dirty="0"/>
          </a:p>
        </p:txBody>
      </p:sp>
      <p:pic>
        <p:nvPicPr>
          <p:cNvPr id="30" name="Graphic 29" descr="Speech outline">
            <a:extLst>
              <a:ext uri="{FF2B5EF4-FFF2-40B4-BE49-F238E27FC236}">
                <a16:creationId xmlns:a16="http://schemas.microsoft.com/office/drawing/2014/main" id="{AB4F84F8-E29F-5C48-87C8-28B73725B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6347" y="713560"/>
            <a:ext cx="1803984" cy="180398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9A60792-6491-CD47-BB2B-33B05B79FB7B}"/>
              </a:ext>
            </a:extLst>
          </p:cNvPr>
          <p:cNvSpPr txBox="1"/>
          <p:nvPr/>
        </p:nvSpPr>
        <p:spPr>
          <a:xfrm>
            <a:off x="7641271" y="1154704"/>
            <a:ext cx="1392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I’m a </a:t>
            </a:r>
            <a:r>
              <a:rPr lang="en-US" dirty="0" err="1"/>
              <a:t>TLBundle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8183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4DC22-90F0-254B-B748-2944C583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75808-64C1-1C48-86FA-A5506B444E9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Often users want to manipulate hardware values as if they were a different type</a:t>
            </a:r>
          </a:p>
          <a:p>
            <a:pPr lvl="1"/>
            <a:r>
              <a:rPr lang="en-US" dirty="0"/>
              <a:t>AXI-style flat bus interface used as more structured hierarchy</a:t>
            </a:r>
          </a:p>
          <a:p>
            <a:pPr lvl="1"/>
            <a:r>
              <a:rPr lang="en-US" dirty="0"/>
              <a:t>Manipulate 1D Array of Reg as if it were 2D</a:t>
            </a:r>
          </a:p>
          <a:p>
            <a:r>
              <a:rPr lang="en-US" dirty="0"/>
              <a:t>Similar to a ”union” in </a:t>
            </a:r>
            <a:r>
              <a:rPr lang="en-US" dirty="0" err="1"/>
              <a:t>SystemVerilog</a:t>
            </a:r>
            <a:r>
              <a:rPr lang="en-US" dirty="0"/>
              <a:t> or C</a:t>
            </a:r>
          </a:p>
          <a:p>
            <a:pPr lvl="1"/>
            <a:r>
              <a:rPr lang="en-US" dirty="0"/>
              <a:t>Raw bits mapping may not correspond 1:1</a:t>
            </a:r>
          </a:p>
          <a:p>
            <a:r>
              <a:rPr lang="en-US" dirty="0"/>
              <a:t>Similar to “façade pattern” in OOP</a:t>
            </a:r>
          </a:p>
          <a:p>
            <a:pPr lvl="1"/>
            <a:r>
              <a:rPr lang="en-US" dirty="0"/>
              <a:t>Very boilerplate heavy</a:t>
            </a:r>
          </a:p>
          <a:p>
            <a:r>
              <a:rPr lang="en-US" dirty="0"/>
              <a:t>Similar to a “conversion” in Functional Programming</a:t>
            </a:r>
          </a:p>
          <a:p>
            <a:pPr lvl="1"/>
            <a:r>
              <a:rPr lang="en-US" dirty="0"/>
              <a:t>Conversions are immutable though, need to manipulate underlying representation</a:t>
            </a:r>
          </a:p>
          <a:p>
            <a:r>
              <a:rPr lang="en-US" dirty="0"/>
              <a:t>Best analogy is a “View” in SQL</a:t>
            </a:r>
          </a:p>
          <a:p>
            <a:r>
              <a:rPr lang="en-US" dirty="0"/>
              <a:t>Much more powerful than casts in Chisel today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DB0EA-9435-334E-AB53-9CA53C845A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03A2B-A18B-0C47-B6C5-29E0B3C4B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33EDC-6392-AF40-A2FC-B81AD6882A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7A2F6F-4F64-7749-92C0-96B58F4FF39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115E7-5006-674D-A36D-A4AC1C45B89C}"/>
              </a:ext>
            </a:extLst>
          </p:cNvPr>
          <p:cNvSpPr txBox="1"/>
          <p:nvPr/>
        </p:nvSpPr>
        <p:spPr>
          <a:xfrm rot="760932">
            <a:off x="8824668" y="393412"/>
            <a:ext cx="3343931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Work In Progress</a:t>
            </a:r>
          </a:p>
        </p:txBody>
      </p:sp>
      <p:pic>
        <p:nvPicPr>
          <p:cNvPr id="12" name="Graphic 11" descr="Apple outline">
            <a:extLst>
              <a:ext uri="{FF2B5EF4-FFF2-40B4-BE49-F238E27FC236}">
                <a16:creationId xmlns:a16="http://schemas.microsoft.com/office/drawing/2014/main" id="{158BCC46-E078-B244-B15E-13E1CD0A9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627" y="3885257"/>
            <a:ext cx="914400" cy="914400"/>
          </a:xfrm>
          <a:prstGeom prst="rect">
            <a:avLst/>
          </a:prstGeom>
        </p:spPr>
      </p:pic>
      <p:pic>
        <p:nvPicPr>
          <p:cNvPr id="16" name="Graphic 15" descr="Thought outline">
            <a:extLst>
              <a:ext uri="{FF2B5EF4-FFF2-40B4-BE49-F238E27FC236}">
                <a16:creationId xmlns:a16="http://schemas.microsoft.com/office/drawing/2014/main" id="{653EDB81-1F6C-5648-B3A6-F908737DD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92529" y="2208856"/>
            <a:ext cx="2982933" cy="2982933"/>
          </a:xfrm>
          <a:prstGeom prst="rect">
            <a:avLst/>
          </a:prstGeom>
        </p:spPr>
      </p:pic>
      <p:pic>
        <p:nvPicPr>
          <p:cNvPr id="20" name="Graphic 19" descr="Chocolate outline">
            <a:extLst>
              <a:ext uri="{FF2B5EF4-FFF2-40B4-BE49-F238E27FC236}">
                <a16:creationId xmlns:a16="http://schemas.microsoft.com/office/drawing/2014/main" id="{CA0E05E6-80E7-7D4A-91A6-E6F731FC7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21455" y="25898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4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9A885-FC93-F948-AB57-0DB10DF40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Chisel Community Conference China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C7793-5D83-2B4B-BC91-480A032AA60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WHERE: </a:t>
            </a:r>
            <a:r>
              <a:rPr lang="en-US" dirty="0" err="1"/>
              <a:t>ShanghaiTech</a:t>
            </a:r>
            <a:r>
              <a:rPr lang="en-US" dirty="0"/>
              <a:t> University, Pudong District, Shanghai, China</a:t>
            </a:r>
          </a:p>
          <a:p>
            <a:pPr marL="0" indent="0">
              <a:buNone/>
            </a:pPr>
            <a:r>
              <a:rPr lang="en-US" dirty="0"/>
              <a:t>WHEN: June 25 to June 26, 2021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Co-located with first annual RISC-V Summit China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Keep an eye on </a:t>
            </a:r>
            <a:r>
              <a:rPr lang="en-US" dirty="0">
                <a:hlinkClick r:id="rId2"/>
              </a:rPr>
              <a:t>https://www.chisel-lang.org/</a:t>
            </a:r>
            <a:r>
              <a:rPr lang="en-US" dirty="0"/>
              <a:t> for more details including call for submissions!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83DEA-FC7A-2448-B58F-F83B1362DAC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4A292-F75B-644B-99A4-4B97B330B2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7D9E2-6F7F-6947-979E-84D0B4FB5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D6A3C-EF1D-464B-9380-231E5B250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7A2F6F-4F64-7749-92C0-96B58F4FF39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338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819BA3-2F90-654A-B84C-E025F373B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852" y="1253974"/>
            <a:ext cx="6609906" cy="4350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5175D-35B0-704B-A085-2DBF4A896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06F30-C94B-6549-9FCF-EFA1337B2EC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Continued work on verification</a:t>
            </a:r>
          </a:p>
          <a:p>
            <a:pPr lvl="1"/>
            <a:r>
              <a:rPr lang="en-US" dirty="0"/>
              <a:t>Experimental SMT Backend</a:t>
            </a:r>
          </a:p>
          <a:p>
            <a:pPr lvl="1"/>
            <a:r>
              <a:rPr lang="en-US" dirty="0"/>
              <a:t>Several projects working on formal verification</a:t>
            </a:r>
          </a:p>
          <a:p>
            <a:pPr lvl="2"/>
            <a:r>
              <a:rPr lang="en-US" dirty="0"/>
              <a:t>Specification</a:t>
            </a:r>
          </a:p>
          <a:p>
            <a:pPr lvl="2"/>
            <a:r>
              <a:rPr lang="en-US" dirty="0"/>
              <a:t>Bindings to formal checkers</a:t>
            </a:r>
          </a:p>
          <a:p>
            <a:pPr lvl="2"/>
            <a:r>
              <a:rPr lang="en-US" dirty="0"/>
              <a:t>Report / counterexample generation</a:t>
            </a:r>
          </a:p>
          <a:p>
            <a:pPr lvl="1"/>
            <a:r>
              <a:rPr lang="en-US" dirty="0"/>
              <a:t>Constrained random stimulus generation</a:t>
            </a:r>
          </a:p>
          <a:p>
            <a:pPr lvl="1"/>
            <a:r>
              <a:rPr lang="en-US" dirty="0"/>
              <a:t>Software-based VIPs</a:t>
            </a:r>
          </a:p>
          <a:p>
            <a:r>
              <a:rPr lang="en-US" dirty="0"/>
              <a:t>Better and more documentation</a:t>
            </a:r>
          </a:p>
          <a:p>
            <a:r>
              <a:rPr lang="en-US" dirty="0"/>
              <a:t>Scala 2.13 support slated for Chisel 3.5</a:t>
            </a:r>
          </a:p>
          <a:p>
            <a:r>
              <a:rPr lang="en-US" dirty="0" err="1"/>
              <a:t>Vec</a:t>
            </a:r>
            <a:r>
              <a:rPr lang="en-US" dirty="0"/>
              <a:t> literals</a:t>
            </a:r>
          </a:p>
          <a:p>
            <a:r>
              <a:rPr lang="en-US" dirty="0"/>
              <a:t>Better connection semantics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7428C-5DEE-F143-A320-EE42CEEAF9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8666D-E14F-1B47-80C4-A861A963E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7EEA0-2384-C845-A9AF-6E0B09447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7A2F6F-4F64-7749-92C0-96B58F4FF39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BD709-8570-5C4F-9296-FDE46EAF2273}"/>
              </a:ext>
            </a:extLst>
          </p:cNvPr>
          <p:cNvSpPr txBox="1"/>
          <p:nvPr/>
        </p:nvSpPr>
        <p:spPr>
          <a:xfrm>
            <a:off x="9728790" y="2768009"/>
            <a:ext cx="8080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🚀</a:t>
            </a:r>
          </a:p>
          <a:p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6476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6DC5-64FF-0148-BED1-DD050CE4E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Involved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C3904-842F-FA42-ADB0-EA52010E9F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BB268-50F7-554D-B3C2-5B396582B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8ED8E-978E-074B-A68E-CA7B08295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7A2F6F-4F64-7749-92C0-96B58F4FF39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0AC19-131D-2B4D-86F9-7AD9A40AA9C9}"/>
              </a:ext>
            </a:extLst>
          </p:cNvPr>
          <p:cNvSpPr txBox="1"/>
          <p:nvPr/>
        </p:nvSpPr>
        <p:spPr>
          <a:xfrm rot="614136">
            <a:off x="7767287" y="644074"/>
            <a:ext cx="4402318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 err="1"/>
              <a:t>www.chisel-lang.org</a:t>
            </a:r>
            <a:endParaRPr lang="en-US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89DFA6-BAC3-1C47-90CF-CAFBD768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74" y="1638719"/>
            <a:ext cx="6566043" cy="276350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B55400-FD9C-9E43-8398-0A310B3EB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692" y="1422966"/>
            <a:ext cx="2426367" cy="276350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3CA4C8-9723-A349-A807-E74216647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790" y="4616128"/>
            <a:ext cx="3229683" cy="201327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EDA2EF-63DB-EE42-80C1-655F9E780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781" y="4290304"/>
            <a:ext cx="4483888" cy="215537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B21FA1F-8B90-BF4D-879A-8C881E0241AB}"/>
              </a:ext>
            </a:extLst>
          </p:cNvPr>
          <p:cNvSpPr/>
          <p:nvPr/>
        </p:nvSpPr>
        <p:spPr>
          <a:xfrm>
            <a:off x="1231712" y="2612572"/>
            <a:ext cx="427844" cy="27099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5F0740-FBF5-3243-AF65-A53C03F6C8CD}"/>
              </a:ext>
            </a:extLst>
          </p:cNvPr>
          <p:cNvSpPr/>
          <p:nvPr/>
        </p:nvSpPr>
        <p:spPr>
          <a:xfrm>
            <a:off x="2303940" y="3054632"/>
            <a:ext cx="2268059" cy="21067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59FD64-7611-6E4D-B816-9A6B5222EC00}"/>
              </a:ext>
            </a:extLst>
          </p:cNvPr>
          <p:cNvSpPr/>
          <p:nvPr/>
        </p:nvSpPr>
        <p:spPr>
          <a:xfrm>
            <a:off x="1823299" y="4099727"/>
            <a:ext cx="1883542" cy="21067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err="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DFAD05-61D5-8345-99B1-FC7D9827A33F}"/>
              </a:ext>
            </a:extLst>
          </p:cNvPr>
          <p:cNvCxnSpPr>
            <a:stCxn id="17" idx="3"/>
            <a:endCxn id="14" idx="1"/>
          </p:cNvCxnSpPr>
          <p:nvPr/>
        </p:nvCxnSpPr>
        <p:spPr>
          <a:xfrm>
            <a:off x="1659556" y="2748067"/>
            <a:ext cx="5802136" cy="566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57D311-E470-EA4C-813E-5262DA882272}"/>
              </a:ext>
            </a:extLst>
          </p:cNvPr>
          <p:cNvCxnSpPr>
            <a:stCxn id="19" idx="3"/>
          </p:cNvCxnSpPr>
          <p:nvPr/>
        </p:nvCxnSpPr>
        <p:spPr>
          <a:xfrm>
            <a:off x="4571999" y="3159969"/>
            <a:ext cx="1438782" cy="11303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8D0784-E706-404F-8D37-ACFE78E4510F}"/>
              </a:ext>
            </a:extLst>
          </p:cNvPr>
          <p:cNvCxnSpPr>
            <a:stCxn id="20" idx="2"/>
            <a:endCxn id="15" idx="0"/>
          </p:cNvCxnSpPr>
          <p:nvPr/>
        </p:nvCxnSpPr>
        <p:spPr>
          <a:xfrm>
            <a:off x="2765070" y="4310400"/>
            <a:ext cx="700562" cy="3057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560;p39">
            <a:extLst>
              <a:ext uri="{FF2B5EF4-FFF2-40B4-BE49-F238E27FC236}">
                <a16:creationId xmlns:a16="http://schemas.microsoft.com/office/drawing/2014/main" id="{D943D7D1-4134-684E-AC68-026BF3F863C9}"/>
              </a:ext>
            </a:extLst>
          </p:cNvPr>
          <p:cNvSpPr txBox="1"/>
          <p:nvPr/>
        </p:nvSpPr>
        <p:spPr>
          <a:xfrm>
            <a:off x="5629407" y="1175433"/>
            <a:ext cx="2817168" cy="604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2000" kern="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Chat with us on </a:t>
            </a:r>
            <a:r>
              <a:rPr lang="en" sz="2000" kern="0" dirty="0" err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Gitter</a:t>
            </a:r>
            <a:endParaRPr sz="2000" kern="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" name="Google Shape;560;p39">
            <a:extLst>
              <a:ext uri="{FF2B5EF4-FFF2-40B4-BE49-F238E27FC236}">
                <a16:creationId xmlns:a16="http://schemas.microsoft.com/office/drawing/2014/main" id="{13B6EAEC-8254-0740-8378-6FBD44033F4C}"/>
              </a:ext>
            </a:extLst>
          </p:cNvPr>
          <p:cNvSpPr txBox="1"/>
          <p:nvPr/>
        </p:nvSpPr>
        <p:spPr>
          <a:xfrm>
            <a:off x="7987914" y="4090234"/>
            <a:ext cx="3961063" cy="604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2000" kern="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Ask questions on </a:t>
            </a:r>
            <a:r>
              <a:rPr lang="en" sz="2000" kern="0" dirty="0" err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StackOverflow</a:t>
            </a:r>
            <a:endParaRPr sz="2000" kern="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" name="Google Shape;560;p39">
            <a:extLst>
              <a:ext uri="{FF2B5EF4-FFF2-40B4-BE49-F238E27FC236}">
                <a16:creationId xmlns:a16="http://schemas.microsoft.com/office/drawing/2014/main" id="{38BFADA0-60F0-F447-ADEE-6DD35286947F}"/>
              </a:ext>
            </a:extLst>
          </p:cNvPr>
          <p:cNvSpPr txBox="1"/>
          <p:nvPr/>
        </p:nvSpPr>
        <p:spPr>
          <a:xfrm>
            <a:off x="172089" y="5035995"/>
            <a:ext cx="3050484" cy="604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2000" kern="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Watch talks on YouTube</a:t>
            </a:r>
            <a:endParaRPr sz="2000" kern="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419754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0E47-95B5-3748-BFCB-B8288FF5C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C93D9-CDAB-3948-99D8-B5E2887BBE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98B97-76D1-4B49-BF02-6B82E6FE1A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41F5D-A7BD-6848-B2E2-E1DE12459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02D8E-372C-AE45-A347-9D12070D7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7A2F6F-4F64-7749-92C0-96B58F4FF39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49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99C1142-F3EA-794C-B686-73E55CF6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1219200"/>
          </a:xfrm>
        </p:spPr>
        <p:txBody>
          <a:bodyPr/>
          <a:lstStyle/>
          <a:p>
            <a:r>
              <a:rPr lang="en-US" dirty="0"/>
              <a:t>Improved Release Methodology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B314AB5-6944-E14B-A12C-87C23670C4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069" y="6400800"/>
            <a:ext cx="689674" cy="457200"/>
          </a:xfrm>
        </p:spPr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8A0F488-6443-DF42-A9B8-590C642F5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97331" y="6400800"/>
            <a:ext cx="45720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FD4894-A605-5F49-8DD0-735B78FA0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4574" y="6400800"/>
            <a:ext cx="455907" cy="457200"/>
          </a:xfrm>
        </p:spPr>
        <p:txBody>
          <a:bodyPr/>
          <a:lstStyle/>
          <a:p>
            <a:fld id="{3C7A2F6F-4F64-7749-92C0-96B58F4FF39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ACAC85-BB3F-CF46-9CBB-E77AB8E729B3}"/>
              </a:ext>
            </a:extLst>
          </p:cNvPr>
          <p:cNvSpPr/>
          <p:nvPr/>
        </p:nvSpPr>
        <p:spPr>
          <a:xfrm>
            <a:off x="1113151" y="3739896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major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1A7C44-760F-B64F-98D6-D560E93C9EED}"/>
              </a:ext>
            </a:extLst>
          </p:cNvPr>
          <p:cNvSpPr/>
          <p:nvPr/>
        </p:nvSpPr>
        <p:spPr>
          <a:xfrm>
            <a:off x="2509135" y="3739896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9617EE-127D-B345-B06F-B92AAC0B0BA6}"/>
              </a:ext>
            </a:extLst>
          </p:cNvPr>
          <p:cNvSpPr/>
          <p:nvPr/>
        </p:nvSpPr>
        <p:spPr>
          <a:xfrm>
            <a:off x="3905119" y="3739896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major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AC444C-A354-D443-A94D-6C42BBFA1855}"/>
              </a:ext>
            </a:extLst>
          </p:cNvPr>
          <p:cNvSpPr/>
          <p:nvPr/>
        </p:nvSpPr>
        <p:spPr>
          <a:xfrm>
            <a:off x="5301103" y="3739896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F27DA-1EBB-D245-88E8-564D53F684C2}"/>
              </a:ext>
            </a:extLst>
          </p:cNvPr>
          <p:cNvSpPr/>
          <p:nvPr/>
        </p:nvSpPr>
        <p:spPr>
          <a:xfrm>
            <a:off x="6757417" y="3739896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4C4AC8-913F-7C42-AA1C-F249DC681D32}"/>
              </a:ext>
            </a:extLst>
          </p:cNvPr>
          <p:cNvSpPr/>
          <p:nvPr/>
        </p:nvSpPr>
        <p:spPr>
          <a:xfrm>
            <a:off x="7671817" y="5419344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A8CA16-8066-9045-BA4D-EA444A9FA3AA}"/>
              </a:ext>
            </a:extLst>
          </p:cNvPr>
          <p:cNvSpPr/>
          <p:nvPr/>
        </p:nvSpPr>
        <p:spPr>
          <a:xfrm>
            <a:off x="3716141" y="2078737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4C45E7-C995-5443-8EFC-7353FE678677}"/>
              </a:ext>
            </a:extLst>
          </p:cNvPr>
          <p:cNvSpPr/>
          <p:nvPr/>
        </p:nvSpPr>
        <p:spPr>
          <a:xfrm>
            <a:off x="6059424" y="2060448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err="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AC5EE57-0896-9449-AD1B-5668356E3DDB}"/>
              </a:ext>
            </a:extLst>
          </p:cNvPr>
          <p:cNvSpPr/>
          <p:nvPr/>
        </p:nvSpPr>
        <p:spPr>
          <a:xfrm>
            <a:off x="7515739" y="2066544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03C61F-6D5F-1F44-8963-82AA96076B3F}"/>
              </a:ext>
            </a:extLst>
          </p:cNvPr>
          <p:cNvSpPr/>
          <p:nvPr/>
        </p:nvSpPr>
        <p:spPr>
          <a:xfrm>
            <a:off x="3044952" y="3192780"/>
            <a:ext cx="1014984" cy="411480"/>
          </a:xfrm>
          <a:prstGeom prst="rect">
            <a:avLst/>
          </a:prstGeom>
          <a:solidFill>
            <a:srgbClr val="3458C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Backport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FF319A-DFB2-0C44-9D99-AE40AABCC4B7}"/>
              </a:ext>
            </a:extLst>
          </p:cNvPr>
          <p:cNvSpPr/>
          <p:nvPr/>
        </p:nvSpPr>
        <p:spPr>
          <a:xfrm>
            <a:off x="5708011" y="3151632"/>
            <a:ext cx="1014984" cy="411480"/>
          </a:xfrm>
          <a:prstGeom prst="rect">
            <a:avLst/>
          </a:prstGeom>
          <a:solidFill>
            <a:srgbClr val="3458C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Backport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F899BA-D49B-C84B-8624-93525DE0206F}"/>
              </a:ext>
            </a:extLst>
          </p:cNvPr>
          <p:cNvSpPr/>
          <p:nvPr/>
        </p:nvSpPr>
        <p:spPr>
          <a:xfrm>
            <a:off x="7285667" y="3192780"/>
            <a:ext cx="1014984" cy="411480"/>
          </a:xfrm>
          <a:prstGeom prst="rect">
            <a:avLst/>
          </a:prstGeom>
          <a:solidFill>
            <a:srgbClr val="3458C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Backport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286F86F-F9F2-844E-8A78-93ECA8B14A25}"/>
              </a:ext>
            </a:extLst>
          </p:cNvPr>
          <p:cNvSpPr/>
          <p:nvPr/>
        </p:nvSpPr>
        <p:spPr>
          <a:xfrm>
            <a:off x="8129017" y="3739896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major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EA6D72-20E9-614C-B3BA-1E2E1C14469C}"/>
              </a:ext>
            </a:extLst>
          </p:cNvPr>
          <p:cNvSpPr/>
          <p:nvPr/>
        </p:nvSpPr>
        <p:spPr>
          <a:xfrm>
            <a:off x="7415155" y="4831080"/>
            <a:ext cx="1014984" cy="411480"/>
          </a:xfrm>
          <a:prstGeom prst="rect">
            <a:avLst/>
          </a:prstGeom>
          <a:solidFill>
            <a:srgbClr val="3458C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Backport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0DAA91-296D-F74A-8D7D-1C86494E95B1}"/>
              </a:ext>
            </a:extLst>
          </p:cNvPr>
          <p:cNvCxnSpPr>
            <a:stCxn id="12" idx="6"/>
            <a:endCxn id="13" idx="2"/>
          </p:cNvCxnSpPr>
          <p:nvPr/>
        </p:nvCxnSpPr>
        <p:spPr>
          <a:xfrm>
            <a:off x="2027551" y="4197096"/>
            <a:ext cx="481584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2EAB95-5279-AE4A-AA5B-E109E3072459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>
            <a:off x="3423535" y="4197096"/>
            <a:ext cx="481584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BF29D9-905A-984F-BFAF-A925077632ED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4819519" y="4197096"/>
            <a:ext cx="481584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80AE0E-CC6C-CC48-8CAC-2EE759B3B510}"/>
              </a:ext>
            </a:extLst>
          </p:cNvPr>
          <p:cNvCxnSpPr>
            <a:stCxn id="15" idx="6"/>
            <a:endCxn id="16" idx="2"/>
          </p:cNvCxnSpPr>
          <p:nvPr/>
        </p:nvCxnSpPr>
        <p:spPr>
          <a:xfrm>
            <a:off x="6215503" y="4197096"/>
            <a:ext cx="541914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5DFB10-945A-1145-9EA9-EF9C05732BEF}"/>
              </a:ext>
            </a:extLst>
          </p:cNvPr>
          <p:cNvCxnSpPr>
            <a:stCxn id="16" idx="6"/>
            <a:endCxn id="24" idx="2"/>
          </p:cNvCxnSpPr>
          <p:nvPr/>
        </p:nvCxnSpPr>
        <p:spPr>
          <a:xfrm>
            <a:off x="7671817" y="4197096"/>
            <a:ext cx="457200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9B7ADC-DF44-484E-9E65-CB9D664EBE39}"/>
              </a:ext>
            </a:extLst>
          </p:cNvPr>
          <p:cNvCxnSpPr>
            <a:cxnSpLocks/>
            <a:stCxn id="12" idx="0"/>
            <a:endCxn id="54" idx="2"/>
          </p:cNvCxnSpPr>
          <p:nvPr/>
        </p:nvCxnSpPr>
        <p:spPr>
          <a:xfrm flipV="1">
            <a:off x="1570351" y="2526792"/>
            <a:ext cx="597701" cy="1213104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FCE0A6-D936-0A42-ABE0-5BBE51D173A3}"/>
              </a:ext>
            </a:extLst>
          </p:cNvPr>
          <p:cNvCxnSpPr>
            <a:stCxn id="13" idx="0"/>
            <a:endCxn id="21" idx="2"/>
          </p:cNvCxnSpPr>
          <p:nvPr/>
        </p:nvCxnSpPr>
        <p:spPr>
          <a:xfrm flipV="1">
            <a:off x="2966335" y="3604260"/>
            <a:ext cx="586109" cy="135636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4D7833-1EA9-2E48-88B9-BAAFA92C6801}"/>
              </a:ext>
            </a:extLst>
          </p:cNvPr>
          <p:cNvCxnSpPr>
            <a:stCxn id="21" idx="0"/>
            <a:endCxn id="18" idx="4"/>
          </p:cNvCxnSpPr>
          <p:nvPr/>
        </p:nvCxnSpPr>
        <p:spPr>
          <a:xfrm flipV="1">
            <a:off x="3552444" y="2993137"/>
            <a:ext cx="620897" cy="199643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D63F2F1-AA9E-064F-BB79-2B776021DA13}"/>
              </a:ext>
            </a:extLst>
          </p:cNvPr>
          <p:cNvCxnSpPr>
            <a:stCxn id="18" idx="6"/>
            <a:endCxn id="19" idx="2"/>
          </p:cNvCxnSpPr>
          <p:nvPr/>
        </p:nvCxnSpPr>
        <p:spPr>
          <a:xfrm flipV="1">
            <a:off x="4630541" y="2517648"/>
            <a:ext cx="1428883" cy="18289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A2650F0-2A3A-A74D-B98F-2C8A7A2D3E3C}"/>
              </a:ext>
            </a:extLst>
          </p:cNvPr>
          <p:cNvSpPr/>
          <p:nvPr/>
        </p:nvSpPr>
        <p:spPr>
          <a:xfrm>
            <a:off x="10000488" y="2311908"/>
            <a:ext cx="1014984" cy="4114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3.2.x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17234C-CF12-D74D-BD0D-AE80832195B1}"/>
              </a:ext>
            </a:extLst>
          </p:cNvPr>
          <p:cNvSpPr/>
          <p:nvPr/>
        </p:nvSpPr>
        <p:spPr>
          <a:xfrm>
            <a:off x="10000488" y="3991356"/>
            <a:ext cx="1014984" cy="4114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master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58DF9DE-F313-0848-A379-77216E0B4BE0}"/>
              </a:ext>
            </a:extLst>
          </p:cNvPr>
          <p:cNvSpPr/>
          <p:nvPr/>
        </p:nvSpPr>
        <p:spPr>
          <a:xfrm>
            <a:off x="10000488" y="5670804"/>
            <a:ext cx="1014984" cy="4114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3.3.x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362C95-39C5-3D49-91E4-414A5C069898}"/>
              </a:ext>
            </a:extLst>
          </p:cNvPr>
          <p:cNvCxnSpPr>
            <a:stCxn id="19" idx="6"/>
            <a:endCxn id="20" idx="2"/>
          </p:cNvCxnSpPr>
          <p:nvPr/>
        </p:nvCxnSpPr>
        <p:spPr>
          <a:xfrm>
            <a:off x="6973824" y="2517648"/>
            <a:ext cx="541915" cy="6096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6E7F99-B067-1B42-80F7-2CB92470797E}"/>
              </a:ext>
            </a:extLst>
          </p:cNvPr>
          <p:cNvCxnSpPr>
            <a:stCxn id="20" idx="6"/>
            <a:endCxn id="35" idx="1"/>
          </p:cNvCxnSpPr>
          <p:nvPr/>
        </p:nvCxnSpPr>
        <p:spPr>
          <a:xfrm flipV="1">
            <a:off x="8430139" y="2517648"/>
            <a:ext cx="1570349" cy="6096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3312FF6-B0ED-BB4F-B861-3BAF696DDE71}"/>
              </a:ext>
            </a:extLst>
          </p:cNvPr>
          <p:cNvCxnSpPr>
            <a:stCxn id="15" idx="0"/>
            <a:endCxn id="22" idx="2"/>
          </p:cNvCxnSpPr>
          <p:nvPr/>
        </p:nvCxnSpPr>
        <p:spPr>
          <a:xfrm flipV="1">
            <a:off x="5758303" y="3563112"/>
            <a:ext cx="457200" cy="176784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7F2D2AC-3AE2-B347-8268-0A23B55BC9D1}"/>
              </a:ext>
            </a:extLst>
          </p:cNvPr>
          <p:cNvCxnSpPr>
            <a:cxnSpLocks/>
            <a:stCxn id="22" idx="0"/>
            <a:endCxn id="19" idx="4"/>
          </p:cNvCxnSpPr>
          <p:nvPr/>
        </p:nvCxnSpPr>
        <p:spPr>
          <a:xfrm flipV="1">
            <a:off x="6215503" y="2974848"/>
            <a:ext cx="301121" cy="176784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4F9328C-D468-9745-835C-49CB2A80FCD1}"/>
              </a:ext>
            </a:extLst>
          </p:cNvPr>
          <p:cNvCxnSpPr>
            <a:cxnSpLocks/>
            <a:stCxn id="23" idx="0"/>
            <a:endCxn id="20" idx="4"/>
          </p:cNvCxnSpPr>
          <p:nvPr/>
        </p:nvCxnSpPr>
        <p:spPr>
          <a:xfrm flipV="1">
            <a:off x="7793159" y="2980944"/>
            <a:ext cx="179780" cy="211836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1B4F026-7AE2-9E4C-B9C1-6976A498EDC5}"/>
              </a:ext>
            </a:extLst>
          </p:cNvPr>
          <p:cNvCxnSpPr>
            <a:cxnSpLocks/>
            <a:stCxn id="16" idx="0"/>
            <a:endCxn id="23" idx="2"/>
          </p:cNvCxnSpPr>
          <p:nvPr/>
        </p:nvCxnSpPr>
        <p:spPr>
          <a:xfrm flipV="1">
            <a:off x="7214617" y="3604260"/>
            <a:ext cx="578542" cy="135636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52E902B-5B51-034E-A7CB-B2AA75F27B73}"/>
              </a:ext>
            </a:extLst>
          </p:cNvPr>
          <p:cNvCxnSpPr>
            <a:cxnSpLocks/>
            <a:stCxn id="24" idx="6"/>
            <a:endCxn id="36" idx="1"/>
          </p:cNvCxnSpPr>
          <p:nvPr/>
        </p:nvCxnSpPr>
        <p:spPr>
          <a:xfrm>
            <a:off x="9043417" y="4197096"/>
            <a:ext cx="957071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EC1A0FF-6AE2-514F-8BDC-0986B1A51149}"/>
              </a:ext>
            </a:extLst>
          </p:cNvPr>
          <p:cNvCxnSpPr>
            <a:cxnSpLocks/>
            <a:stCxn id="17" idx="6"/>
            <a:endCxn id="37" idx="1"/>
          </p:cNvCxnSpPr>
          <p:nvPr/>
        </p:nvCxnSpPr>
        <p:spPr>
          <a:xfrm>
            <a:off x="8586217" y="5876544"/>
            <a:ext cx="1414271" cy="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61FC26-1180-FC43-8C4F-42FDDBCD8BDD}"/>
              </a:ext>
            </a:extLst>
          </p:cNvPr>
          <p:cNvCxnSpPr>
            <a:cxnSpLocks/>
            <a:stCxn id="16" idx="4"/>
            <a:endCxn id="25" idx="0"/>
          </p:cNvCxnSpPr>
          <p:nvPr/>
        </p:nvCxnSpPr>
        <p:spPr>
          <a:xfrm>
            <a:off x="7214617" y="4654296"/>
            <a:ext cx="708030" cy="176784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D8F781-708E-1A4A-8278-C410ACA36B74}"/>
              </a:ext>
            </a:extLst>
          </p:cNvPr>
          <p:cNvCxnSpPr>
            <a:cxnSpLocks/>
            <a:stCxn id="25" idx="2"/>
            <a:endCxn id="17" idx="0"/>
          </p:cNvCxnSpPr>
          <p:nvPr/>
        </p:nvCxnSpPr>
        <p:spPr>
          <a:xfrm>
            <a:off x="7922647" y="5242560"/>
            <a:ext cx="206370" cy="176784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C8BDB8-7C05-C047-ABF8-81216D17A138}"/>
              </a:ext>
            </a:extLst>
          </p:cNvPr>
          <p:cNvSpPr/>
          <p:nvPr/>
        </p:nvSpPr>
        <p:spPr>
          <a:xfrm>
            <a:off x="4496005" y="5650993"/>
            <a:ext cx="1014984" cy="4114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3.3.0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02B21C9-0755-5E4F-92E1-B3B06221453F}"/>
              </a:ext>
            </a:extLst>
          </p:cNvPr>
          <p:cNvSpPr/>
          <p:nvPr/>
        </p:nvSpPr>
        <p:spPr>
          <a:xfrm>
            <a:off x="5078863" y="1658112"/>
            <a:ext cx="1014984" cy="4114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3.2.1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E1936D7-02AA-A64B-A9C1-51D8276EBF42}"/>
              </a:ext>
            </a:extLst>
          </p:cNvPr>
          <p:cNvSpPr/>
          <p:nvPr/>
        </p:nvSpPr>
        <p:spPr>
          <a:xfrm>
            <a:off x="1222038" y="1604771"/>
            <a:ext cx="1014984" cy="4114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3.2.0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78CD8D5-845D-684E-89DA-2916013E2E0C}"/>
              </a:ext>
            </a:extLst>
          </p:cNvPr>
          <p:cNvCxnSpPr>
            <a:cxnSpLocks/>
            <a:stCxn id="19" idx="0"/>
            <a:endCxn id="49" idx="3"/>
          </p:cNvCxnSpPr>
          <p:nvPr/>
        </p:nvCxnSpPr>
        <p:spPr>
          <a:xfrm flipH="1" flipV="1">
            <a:off x="6093847" y="1863852"/>
            <a:ext cx="422777" cy="196596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3067EA1-D47D-B543-B6D4-52791614DE33}"/>
              </a:ext>
            </a:extLst>
          </p:cNvPr>
          <p:cNvCxnSpPr>
            <a:cxnSpLocks/>
            <a:stCxn id="54" idx="0"/>
            <a:endCxn id="50" idx="3"/>
          </p:cNvCxnSpPr>
          <p:nvPr/>
        </p:nvCxnSpPr>
        <p:spPr>
          <a:xfrm flipH="1" flipV="1">
            <a:off x="2237022" y="1810511"/>
            <a:ext cx="388230" cy="259081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AEC098-0387-2C45-8ACE-03656A7F2D1A}"/>
              </a:ext>
            </a:extLst>
          </p:cNvPr>
          <p:cNvCxnSpPr>
            <a:cxnSpLocks/>
            <a:stCxn id="56" idx="2"/>
            <a:endCxn id="48" idx="3"/>
          </p:cNvCxnSpPr>
          <p:nvPr/>
        </p:nvCxnSpPr>
        <p:spPr>
          <a:xfrm flipH="1" flipV="1">
            <a:off x="5510989" y="5856733"/>
            <a:ext cx="582858" cy="457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202EB1B0-CDE0-DD4E-8149-84CF9F2595B4}"/>
              </a:ext>
            </a:extLst>
          </p:cNvPr>
          <p:cNvSpPr/>
          <p:nvPr/>
        </p:nvSpPr>
        <p:spPr>
          <a:xfrm>
            <a:off x="2168052" y="2069592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9A18075-B655-C646-B330-E2647709AC6B}"/>
              </a:ext>
            </a:extLst>
          </p:cNvPr>
          <p:cNvCxnSpPr>
            <a:cxnSpLocks/>
            <a:stCxn id="54" idx="6"/>
            <a:endCxn id="18" idx="2"/>
          </p:cNvCxnSpPr>
          <p:nvPr/>
        </p:nvCxnSpPr>
        <p:spPr>
          <a:xfrm>
            <a:off x="3082452" y="2526792"/>
            <a:ext cx="633689" cy="9145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FFDD96D4-2CA9-7A43-B152-7B84D207B36D}"/>
              </a:ext>
            </a:extLst>
          </p:cNvPr>
          <p:cNvSpPr/>
          <p:nvPr/>
        </p:nvSpPr>
        <p:spPr>
          <a:xfrm>
            <a:off x="6093847" y="5404103"/>
            <a:ext cx="914400" cy="914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85234B5-1B57-EA44-8180-00E38A4ABB65}"/>
              </a:ext>
            </a:extLst>
          </p:cNvPr>
          <p:cNvCxnSpPr>
            <a:cxnSpLocks/>
            <a:stCxn id="15" idx="4"/>
            <a:endCxn id="56" idx="0"/>
          </p:cNvCxnSpPr>
          <p:nvPr/>
        </p:nvCxnSpPr>
        <p:spPr>
          <a:xfrm>
            <a:off x="5758303" y="4654296"/>
            <a:ext cx="792744" cy="749807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AE4C916-9E2C-584A-943F-4F4722902FB9}"/>
              </a:ext>
            </a:extLst>
          </p:cNvPr>
          <p:cNvCxnSpPr>
            <a:cxnSpLocks/>
            <a:stCxn id="56" idx="6"/>
            <a:endCxn id="17" idx="2"/>
          </p:cNvCxnSpPr>
          <p:nvPr/>
        </p:nvCxnSpPr>
        <p:spPr>
          <a:xfrm>
            <a:off x="7008247" y="5861303"/>
            <a:ext cx="663570" cy="15241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Google Shape;402;p28">
            <a:extLst>
              <a:ext uri="{FF2B5EF4-FFF2-40B4-BE49-F238E27FC236}">
                <a16:creationId xmlns:a16="http://schemas.microsoft.com/office/drawing/2014/main" id="{320973DF-B04D-FC4B-9DC4-1ED41D35858C}"/>
              </a:ext>
            </a:extLst>
          </p:cNvPr>
          <p:cNvSpPr txBox="1"/>
          <p:nvPr/>
        </p:nvSpPr>
        <p:spPr>
          <a:xfrm>
            <a:off x="736722" y="5199888"/>
            <a:ext cx="3168397" cy="604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2000" kern="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Automated Backporting + CI</a:t>
            </a:r>
            <a:endParaRPr sz="2000" kern="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5266284-B882-504E-8822-4C954A6CFE57}"/>
              </a:ext>
            </a:extLst>
          </p:cNvPr>
          <p:cNvSpPr/>
          <p:nvPr/>
        </p:nvSpPr>
        <p:spPr>
          <a:xfrm>
            <a:off x="8935688" y="1570482"/>
            <a:ext cx="1314098" cy="411480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3.2-SNAPSHOT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BE0F8D-BD5D-7146-95B7-1E1220D68E46}"/>
              </a:ext>
            </a:extLst>
          </p:cNvPr>
          <p:cNvSpPr/>
          <p:nvPr/>
        </p:nvSpPr>
        <p:spPr>
          <a:xfrm>
            <a:off x="9215313" y="4963916"/>
            <a:ext cx="1314098" cy="411480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3.3-SNAPSHOT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BC536E9-BDB7-5449-9D47-3CCD8AB021BA}"/>
              </a:ext>
            </a:extLst>
          </p:cNvPr>
          <p:cNvSpPr/>
          <p:nvPr/>
        </p:nvSpPr>
        <p:spPr>
          <a:xfrm>
            <a:off x="9293352" y="3174492"/>
            <a:ext cx="1314098" cy="411480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3.5-SNAPSHOT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017A7D2-8488-A842-A44A-A069E8F25D35}"/>
              </a:ext>
            </a:extLst>
          </p:cNvPr>
          <p:cNvCxnSpPr>
            <a:cxnSpLocks/>
            <a:stCxn id="20" idx="7"/>
            <a:endCxn id="60" idx="1"/>
          </p:cNvCxnSpPr>
          <p:nvPr/>
        </p:nvCxnSpPr>
        <p:spPr>
          <a:xfrm flipV="1">
            <a:off x="8296228" y="1776222"/>
            <a:ext cx="639460" cy="424233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AECA998-94CA-3B4C-8E68-CBDE21BEEFC9}"/>
              </a:ext>
            </a:extLst>
          </p:cNvPr>
          <p:cNvCxnSpPr>
            <a:cxnSpLocks/>
            <a:stCxn id="24" idx="7"/>
            <a:endCxn id="62" idx="1"/>
          </p:cNvCxnSpPr>
          <p:nvPr/>
        </p:nvCxnSpPr>
        <p:spPr>
          <a:xfrm flipV="1">
            <a:off x="8909506" y="3380232"/>
            <a:ext cx="383846" cy="493575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36EEC86-2CD8-C747-9773-CE25936FC43B}"/>
              </a:ext>
            </a:extLst>
          </p:cNvPr>
          <p:cNvCxnSpPr>
            <a:cxnSpLocks/>
            <a:stCxn id="17" idx="7"/>
            <a:endCxn id="61" idx="1"/>
          </p:cNvCxnSpPr>
          <p:nvPr/>
        </p:nvCxnSpPr>
        <p:spPr>
          <a:xfrm flipV="1">
            <a:off x="8452306" y="5169656"/>
            <a:ext cx="763007" cy="383599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BD83-5550-D241-8505-38B17D3053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998A8-0F0E-1144-9EE1-170892BD99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is the Chisel Working Group (CWG)?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E9804-525A-0943-9607-C96C40E6C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0002" y="6400800"/>
            <a:ext cx="689674" cy="457200"/>
          </a:xfrm>
        </p:spPr>
        <p:txBody>
          <a:bodyPr/>
          <a:lstStyle/>
          <a:p>
            <a:fld id="{2C74117D-16C6-FB44-8772-68181E75B29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FF109-32E2-4647-951F-60187B965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5713" y="6400800"/>
            <a:ext cx="45720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01150-06F8-6D41-8B37-81AD7FB47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00800"/>
            <a:ext cx="455907" cy="457200"/>
          </a:xfrm>
        </p:spPr>
        <p:txBody>
          <a:bodyPr/>
          <a:lstStyle/>
          <a:p>
            <a:fld id="{3C7A2F6F-4F64-7749-92C0-96B58F4FF3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51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F3BD-B7CE-074A-88E4-0B3E5EA7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Chisel?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34E8D-CD23-6D4D-9D76-27646903E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0002" y="6400800"/>
            <a:ext cx="689674" cy="457200"/>
          </a:xfrm>
        </p:spPr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9CD2E-65F0-3C48-AA9D-52794C1E8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45713" y="6400800"/>
            <a:ext cx="45720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FFE48-FB97-FC4F-9F9B-0F2843811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400800"/>
            <a:ext cx="455907" cy="457200"/>
          </a:xfrm>
        </p:spPr>
        <p:txBody>
          <a:bodyPr/>
          <a:lstStyle/>
          <a:p>
            <a:fld id="{3C7A2F6F-4F64-7749-92C0-96B58F4FF3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33EA0-C811-784A-8AFF-82B793BE9B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u="sng" dirty="0"/>
              <a:t>Constructing</a:t>
            </a:r>
            <a:r>
              <a:rPr lang="en-US" dirty="0"/>
              <a:t> </a:t>
            </a:r>
            <a:r>
              <a:rPr lang="en-US" b="1" dirty="0"/>
              <a:t>H</a:t>
            </a:r>
            <a:r>
              <a:rPr lang="en-US" dirty="0"/>
              <a:t>ardware </a:t>
            </a:r>
            <a:r>
              <a:rPr lang="en-US" b="1" dirty="0"/>
              <a:t>I</a:t>
            </a:r>
            <a:r>
              <a:rPr lang="en-US" dirty="0"/>
              <a:t>n a </a:t>
            </a:r>
            <a:r>
              <a:rPr lang="en-US" b="1" dirty="0"/>
              <a:t>S</a:t>
            </a:r>
            <a:r>
              <a:rPr lang="en-US" dirty="0"/>
              <a:t>cala </a:t>
            </a:r>
            <a:r>
              <a:rPr lang="en-US" b="1" dirty="0"/>
              <a:t>E</a:t>
            </a:r>
            <a:r>
              <a:rPr lang="en-US" dirty="0"/>
              <a:t>mbedded </a:t>
            </a:r>
            <a:r>
              <a:rPr lang="en-US" b="1" dirty="0"/>
              <a:t>L</a:t>
            </a:r>
            <a:r>
              <a:rPr lang="en-US" dirty="0"/>
              <a:t>anguage</a:t>
            </a:r>
          </a:p>
          <a:p>
            <a:r>
              <a:rPr lang="en-US" dirty="0"/>
              <a:t>Domain Specific Language where the domain is digital design</a:t>
            </a:r>
          </a:p>
          <a:p>
            <a:r>
              <a:rPr lang="en-US" dirty="0"/>
              <a:t>NOT high-level synthesis (HLS) nor behavioral synthesis</a:t>
            </a:r>
          </a:p>
          <a:p>
            <a:r>
              <a:rPr lang="en-US" dirty="0"/>
              <a:t>Write Scala program to construct and connect hardware objects</a:t>
            </a:r>
          </a:p>
          <a:p>
            <a:pPr lvl="1"/>
            <a:r>
              <a:rPr lang="en-US" dirty="0"/>
              <a:t>Parameterized types</a:t>
            </a:r>
          </a:p>
          <a:p>
            <a:pPr lvl="1"/>
            <a:r>
              <a:rPr lang="en-US" dirty="0"/>
              <a:t>Object-Oriented Programming</a:t>
            </a:r>
          </a:p>
          <a:p>
            <a:pPr lvl="1"/>
            <a:r>
              <a:rPr lang="en-US" dirty="0"/>
              <a:t>Functional Programming</a:t>
            </a:r>
          </a:p>
          <a:p>
            <a:pPr lvl="1"/>
            <a:r>
              <a:rPr lang="en-US" dirty="0"/>
              <a:t>Static Typing</a:t>
            </a:r>
          </a:p>
          <a:p>
            <a:r>
              <a:rPr lang="en-US" dirty="0"/>
              <a:t>Intended for writing </a:t>
            </a:r>
            <a:r>
              <a:rPr lang="en-US" i="1" dirty="0"/>
              <a:t>reusable </a:t>
            </a:r>
            <a:r>
              <a:rPr lang="en-US" dirty="0"/>
              <a:t>hardware generators (libraries)</a:t>
            </a:r>
          </a:p>
        </p:txBody>
      </p:sp>
    </p:spTree>
    <p:extLst>
      <p:ext uri="{BB962C8B-B14F-4D97-AF65-F5344CB8AC3E}">
        <p14:creationId xmlns:p14="http://schemas.microsoft.com/office/powerpoint/2010/main" val="14444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3C8-AF6B-0849-BFB2-A5F0E69EA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" sz="3200" dirty="0"/>
              <a:t>No Loss of </a:t>
            </a:r>
            <a:r>
              <a:rPr lang="en" sz="3200" dirty="0" err="1"/>
              <a:t>Expressibility</a:t>
            </a:r>
            <a:r>
              <a:rPr lang="en" sz="3200" dirty="0"/>
              <a:t>: “Verilog-like” Chisel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21E53-3D34-EE4A-ADE7-428A4C01E9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3977640"/>
            <a:ext cx="4725266" cy="21945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FIR Filter - 3-point moving average</a:t>
            </a:r>
          </a:p>
          <a:p>
            <a:pPr marL="0" indent="0">
              <a:spcBef>
                <a:spcPts val="2133"/>
              </a:spcBef>
              <a:buNone/>
            </a:pPr>
            <a:r>
              <a:rPr lang="en-US" dirty="0"/>
              <a:t>What about &gt;3 points?</a:t>
            </a:r>
            <a:br>
              <a:rPr lang="en-US" dirty="0"/>
            </a:br>
            <a:r>
              <a:rPr lang="en-US" dirty="0"/>
              <a:t>What about weighted averages?</a:t>
            </a:r>
          </a:p>
          <a:p>
            <a:pPr marL="0" indent="0">
              <a:spcBef>
                <a:spcPts val="2133"/>
              </a:spcBef>
              <a:buNone/>
            </a:pPr>
            <a:r>
              <a:rPr lang="en-US" dirty="0"/>
              <a:t>We want a </a:t>
            </a:r>
            <a:r>
              <a:rPr lang="en-US" i="1" dirty="0"/>
              <a:t>generic</a:t>
            </a:r>
            <a:r>
              <a:rPr lang="en-US" dirty="0"/>
              <a:t> FIR filter!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4E5E9-288D-F74F-AFCE-6248BBA314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E909-066D-D44B-9E8C-32A27D163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98A3C-EB72-1346-842D-2F4A31362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7A2F6F-4F64-7749-92C0-96B58F4FF3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Google Shape;89;p17">
            <a:extLst>
              <a:ext uri="{FF2B5EF4-FFF2-40B4-BE49-F238E27FC236}">
                <a16:creationId xmlns:a16="http://schemas.microsoft.com/office/drawing/2014/main" id="{60FFA797-233A-9A48-ACC6-75F3C8E13B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34" y="1701222"/>
            <a:ext cx="5086732" cy="20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3C9D6C-BB1A-1F4E-983B-E6E3796C4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42" y="2165011"/>
            <a:ext cx="6408329" cy="361982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138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3C8-AF6B-0849-BFB2-A5F0E69EA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" sz="3200" dirty="0"/>
              <a:t>Massive Increase in </a:t>
            </a:r>
            <a:r>
              <a:rPr lang="en" sz="3200" dirty="0" err="1"/>
              <a:t>Parameterizability</a:t>
            </a:r>
            <a:r>
              <a:rPr lang="en" sz="3200" dirty="0"/>
              <a:t>: “Software-like” Chisel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21E53-3D34-EE4A-ADE7-428A4C01E9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3977640"/>
            <a:ext cx="4725266" cy="21945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FIR Filter - Parameterized by </a:t>
            </a:r>
            <a:r>
              <a:rPr lang="en-US" dirty="0" err="1"/>
              <a:t>bitwidth</a:t>
            </a:r>
            <a:r>
              <a:rPr lang="en-US" dirty="0"/>
              <a:t> and </a:t>
            </a:r>
            <a:r>
              <a:rPr lang="en-US" i="1" dirty="0" err="1"/>
              <a:t>coeffients</a:t>
            </a:r>
            <a:r>
              <a:rPr lang="en-US" dirty="0"/>
              <a:t> with no loss of </a:t>
            </a:r>
            <a:r>
              <a:rPr lang="en-US" dirty="0" err="1"/>
              <a:t>expressibility</a:t>
            </a:r>
            <a:r>
              <a:rPr lang="en-US" dirty="0"/>
              <a:t> or performance.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-US" i="1" dirty="0"/>
              <a:t>Meta-programming enables powerful parameterization.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4E5E9-288D-F74F-AFCE-6248BBA314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E909-066D-D44B-9E8C-32A27D163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98A3C-EB72-1346-842D-2F4A31362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7A2F6F-4F64-7749-92C0-96B58F4FF39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Google Shape;89;p17">
            <a:extLst>
              <a:ext uri="{FF2B5EF4-FFF2-40B4-BE49-F238E27FC236}">
                <a16:creationId xmlns:a16="http://schemas.microsoft.com/office/drawing/2014/main" id="{60FFA797-233A-9A48-ACC6-75F3C8E13BE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734" y="1701222"/>
            <a:ext cx="5086732" cy="20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5FA26-7C9B-624C-A99C-C0BDE55CC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278" y="1761009"/>
            <a:ext cx="6669024" cy="455518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79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73C8-AF6B-0849-BFB2-A5F0E69EA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" sz="3200" dirty="0"/>
              <a:t>Massive Increase in </a:t>
            </a:r>
            <a:r>
              <a:rPr lang="en" sz="3200" dirty="0" err="1"/>
              <a:t>Parameterizability</a:t>
            </a:r>
            <a:r>
              <a:rPr lang="en" sz="3200" dirty="0"/>
              <a:t>: “Software-like” Chisel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21E53-3D34-EE4A-ADE7-428A4C01E9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3977640"/>
            <a:ext cx="4725266" cy="21945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FIR Filter - Parameterized by </a:t>
            </a:r>
            <a:r>
              <a:rPr lang="en-US" dirty="0" err="1"/>
              <a:t>bitwidth</a:t>
            </a:r>
            <a:r>
              <a:rPr lang="en-US" dirty="0"/>
              <a:t> and </a:t>
            </a:r>
            <a:r>
              <a:rPr lang="en-US" i="1" dirty="0" err="1"/>
              <a:t>coeffients</a:t>
            </a:r>
            <a:r>
              <a:rPr lang="en-US" dirty="0"/>
              <a:t> with no loss of </a:t>
            </a:r>
            <a:r>
              <a:rPr lang="en-US" dirty="0" err="1"/>
              <a:t>expressibility</a:t>
            </a:r>
            <a:r>
              <a:rPr lang="en-US" dirty="0"/>
              <a:t> or performance.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-US" i="1" dirty="0"/>
              <a:t>Meta-programming enables powerful parameterization.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4E5E9-288D-F74F-AFCE-6248BBA314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E909-066D-D44B-9E8C-32A27D163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98A3C-EB72-1346-842D-2F4A31362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7A2F6F-4F64-7749-92C0-96B58F4FF3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Google Shape;89;p17">
            <a:extLst>
              <a:ext uri="{FF2B5EF4-FFF2-40B4-BE49-F238E27FC236}">
                <a16:creationId xmlns:a16="http://schemas.microsoft.com/office/drawing/2014/main" id="{60FFA797-233A-9A48-ACC6-75F3C8E13BE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734" y="1701222"/>
            <a:ext cx="5086732" cy="20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65FA26-7C9B-624C-A99C-C0BDE55CC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278" y="1761009"/>
            <a:ext cx="6669024" cy="455518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6E3CA7-26DD-0045-8A2E-A83D775AB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928" y="2396285"/>
            <a:ext cx="9848005" cy="2784684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293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D544-2A23-A64F-AC69-BDC9606C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3600" dirty="0"/>
              <a:t>Platform-Specific or Application-Specific RTL Changes</a:t>
            </a: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FF614-FD8B-A34C-9EFD-54F2FC4CE0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65501-D8C9-3042-B09E-C834C2377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B35EA-10E1-194F-9739-B2B82DCBD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7A2F6F-4F64-7749-92C0-96B58F4FF3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Google Shape;137;p21">
            <a:extLst>
              <a:ext uri="{FF2B5EF4-FFF2-40B4-BE49-F238E27FC236}">
                <a16:creationId xmlns:a16="http://schemas.microsoft.com/office/drawing/2014/main" id="{41747D6D-2204-DB42-A4AD-A54359761D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5537" y="4168026"/>
            <a:ext cx="1942631" cy="159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8;p21">
            <a:extLst>
              <a:ext uri="{FF2B5EF4-FFF2-40B4-BE49-F238E27FC236}">
                <a16:creationId xmlns:a16="http://schemas.microsoft.com/office/drawing/2014/main" id="{620255B8-3C74-534D-A99B-C01C72D0C17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415" y="4214658"/>
            <a:ext cx="1499684" cy="14996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9;p21">
            <a:extLst>
              <a:ext uri="{FF2B5EF4-FFF2-40B4-BE49-F238E27FC236}">
                <a16:creationId xmlns:a16="http://schemas.microsoft.com/office/drawing/2014/main" id="{3390ED40-AFE3-D04E-9C5F-96C89823D144}"/>
              </a:ext>
            </a:extLst>
          </p:cNvPr>
          <p:cNvSpPr txBox="1"/>
          <p:nvPr/>
        </p:nvSpPr>
        <p:spPr>
          <a:xfrm>
            <a:off x="8555899" y="5853383"/>
            <a:ext cx="1760819" cy="46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IBM 45nm SOI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140;p21">
            <a:extLst>
              <a:ext uri="{FF2B5EF4-FFF2-40B4-BE49-F238E27FC236}">
                <a16:creationId xmlns:a16="http://schemas.microsoft.com/office/drawing/2014/main" id="{9631B4ED-F504-FD48-A6C5-BE01EB299519}"/>
              </a:ext>
            </a:extLst>
          </p:cNvPr>
          <p:cNvSpPr txBox="1"/>
          <p:nvPr/>
        </p:nvSpPr>
        <p:spPr>
          <a:xfrm>
            <a:off x="4634942" y="5853383"/>
            <a:ext cx="1942631" cy="46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 28nm FDSOI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141;p21">
            <a:extLst>
              <a:ext uri="{FF2B5EF4-FFF2-40B4-BE49-F238E27FC236}">
                <a16:creationId xmlns:a16="http://schemas.microsoft.com/office/drawing/2014/main" id="{CE57695A-3A39-884E-8162-F9D278271A63}"/>
              </a:ext>
            </a:extLst>
          </p:cNvPr>
          <p:cNvSpPr txBox="1"/>
          <p:nvPr/>
        </p:nvSpPr>
        <p:spPr>
          <a:xfrm>
            <a:off x="1725537" y="5853383"/>
            <a:ext cx="1942631" cy="46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Zynq FPGA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2" name="Google Shape;142;p21">
            <a:extLst>
              <a:ext uri="{FF2B5EF4-FFF2-40B4-BE49-F238E27FC236}">
                <a16:creationId xmlns:a16="http://schemas.microsoft.com/office/drawing/2014/main" id="{558CC661-E282-494F-BC0B-A7ABA32679E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5943" y="4184135"/>
            <a:ext cx="1560731" cy="1560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43;p21">
            <a:extLst>
              <a:ext uri="{FF2B5EF4-FFF2-40B4-BE49-F238E27FC236}">
                <a16:creationId xmlns:a16="http://schemas.microsoft.com/office/drawing/2014/main" id="{79DE4FBA-22BF-D84A-8FBD-1DCDC0405B86}"/>
              </a:ext>
            </a:extLst>
          </p:cNvPr>
          <p:cNvSpPr/>
          <p:nvPr/>
        </p:nvSpPr>
        <p:spPr>
          <a:xfrm>
            <a:off x="4794058" y="1963760"/>
            <a:ext cx="1897708" cy="738213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Chip RTL</a:t>
            </a:r>
            <a:endParaRPr sz="1867" kern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4" name="Google Shape;144;p21">
            <a:extLst>
              <a:ext uri="{FF2B5EF4-FFF2-40B4-BE49-F238E27FC236}">
                <a16:creationId xmlns:a16="http://schemas.microsoft.com/office/drawing/2014/main" id="{B1D37A1F-22C5-9C42-B2A6-70DED1E8332D}"/>
              </a:ext>
            </a:extLst>
          </p:cNvPr>
          <p:cNvCxnSpPr/>
          <p:nvPr/>
        </p:nvCxnSpPr>
        <p:spPr>
          <a:xfrm flipH="1">
            <a:off x="3424749" y="2681075"/>
            <a:ext cx="1427260" cy="1521704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5" name="Google Shape;145;p21">
            <a:extLst>
              <a:ext uri="{FF2B5EF4-FFF2-40B4-BE49-F238E27FC236}">
                <a16:creationId xmlns:a16="http://schemas.microsoft.com/office/drawing/2014/main" id="{421C72BA-C877-9C4B-8CE7-3042937D7B31}"/>
              </a:ext>
            </a:extLst>
          </p:cNvPr>
          <p:cNvCxnSpPr>
            <a:stCxn id="7" idx="0"/>
          </p:cNvCxnSpPr>
          <p:nvPr/>
        </p:nvCxnSpPr>
        <p:spPr>
          <a:xfrm rot="-5400000">
            <a:off x="2726651" y="2289025"/>
            <a:ext cx="1849200" cy="1908800"/>
          </a:xfrm>
          <a:prstGeom prst="curvedConnector2">
            <a:avLst/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146;p21">
            <a:extLst>
              <a:ext uri="{FF2B5EF4-FFF2-40B4-BE49-F238E27FC236}">
                <a16:creationId xmlns:a16="http://schemas.microsoft.com/office/drawing/2014/main" id="{C0AD6F22-E1DD-6E4A-A47E-967E4A1D536C}"/>
              </a:ext>
            </a:extLst>
          </p:cNvPr>
          <p:cNvSpPr txBox="1"/>
          <p:nvPr/>
        </p:nvSpPr>
        <p:spPr>
          <a:xfrm>
            <a:off x="1231433" y="2566111"/>
            <a:ext cx="2381243" cy="890667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+ scan interface</a:t>
            </a:r>
            <a:endParaRPr sz="1867" kern="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+ snapshotting</a:t>
            </a:r>
            <a:endParaRPr sz="1867" kern="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+ interactive debug</a:t>
            </a:r>
            <a:endParaRPr sz="1867" kern="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7" name="Google Shape;147;p21">
            <a:extLst>
              <a:ext uri="{FF2B5EF4-FFF2-40B4-BE49-F238E27FC236}">
                <a16:creationId xmlns:a16="http://schemas.microsoft.com/office/drawing/2014/main" id="{65BA3605-FC18-C14B-84C4-F82CD7921942}"/>
              </a:ext>
            </a:extLst>
          </p:cNvPr>
          <p:cNvCxnSpPr>
            <a:stCxn id="13" idx="2"/>
          </p:cNvCxnSpPr>
          <p:nvPr/>
        </p:nvCxnSpPr>
        <p:spPr>
          <a:xfrm flipH="1">
            <a:off x="5228511" y="2701973"/>
            <a:ext cx="514400" cy="1529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8" name="Google Shape;148;p21">
            <a:extLst>
              <a:ext uri="{FF2B5EF4-FFF2-40B4-BE49-F238E27FC236}">
                <a16:creationId xmlns:a16="http://schemas.microsoft.com/office/drawing/2014/main" id="{2CD77FBB-CA89-8045-96CC-DF656AD1DCAF}"/>
              </a:ext>
            </a:extLst>
          </p:cNvPr>
          <p:cNvCxnSpPr>
            <a:stCxn id="8" idx="3"/>
          </p:cNvCxnSpPr>
          <p:nvPr/>
        </p:nvCxnSpPr>
        <p:spPr>
          <a:xfrm rot="10800000">
            <a:off x="5973900" y="2709700"/>
            <a:ext cx="469200" cy="2254800"/>
          </a:xfrm>
          <a:prstGeom prst="curvedConnector4">
            <a:avLst>
              <a:gd name="adj1" fmla="val -67693"/>
              <a:gd name="adj2" fmla="val 66626"/>
            </a:avLst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" name="Google Shape;149;p21">
            <a:extLst>
              <a:ext uri="{FF2B5EF4-FFF2-40B4-BE49-F238E27FC236}">
                <a16:creationId xmlns:a16="http://schemas.microsoft.com/office/drawing/2014/main" id="{795B466A-39CA-FD40-820F-38EA8160969C}"/>
              </a:ext>
            </a:extLst>
          </p:cNvPr>
          <p:cNvSpPr txBox="1"/>
          <p:nvPr/>
        </p:nvSpPr>
        <p:spPr>
          <a:xfrm>
            <a:off x="5561836" y="3277283"/>
            <a:ext cx="2446681" cy="890667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+ clock-generators</a:t>
            </a:r>
            <a:endParaRPr sz="1867" kern="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+ SRAMs with </a:t>
            </a:r>
            <a:r>
              <a:rPr lang="en" sz="1867" kern="0" dirty="0" err="1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init</a:t>
            </a:r>
            <a:endParaRPr sz="1867" kern="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+ specialized layout</a:t>
            </a:r>
            <a:endParaRPr sz="1867" kern="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0" name="Google Shape;150;p21">
            <a:extLst>
              <a:ext uri="{FF2B5EF4-FFF2-40B4-BE49-F238E27FC236}">
                <a16:creationId xmlns:a16="http://schemas.microsoft.com/office/drawing/2014/main" id="{98304B7D-5C0C-4C4C-938A-52B86E741FAB}"/>
              </a:ext>
            </a:extLst>
          </p:cNvPr>
          <p:cNvCxnSpPr>
            <a:endCxn id="12" idx="0"/>
          </p:cNvCxnSpPr>
          <p:nvPr/>
        </p:nvCxnSpPr>
        <p:spPr>
          <a:xfrm>
            <a:off x="6712708" y="2486935"/>
            <a:ext cx="2723600" cy="1697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1" name="Google Shape;151;p21">
            <a:extLst>
              <a:ext uri="{FF2B5EF4-FFF2-40B4-BE49-F238E27FC236}">
                <a16:creationId xmlns:a16="http://schemas.microsoft.com/office/drawing/2014/main" id="{804829F1-A29C-E648-BDDD-99FBC9EE7A49}"/>
              </a:ext>
            </a:extLst>
          </p:cNvPr>
          <p:cNvCxnSpPr/>
          <p:nvPr/>
        </p:nvCxnSpPr>
        <p:spPr>
          <a:xfrm rot="10800000">
            <a:off x="7134209" y="2318778"/>
            <a:ext cx="3134667" cy="2437484"/>
          </a:xfrm>
          <a:prstGeom prst="curvedConnector3">
            <a:avLst>
              <a:gd name="adj1" fmla="val -7737"/>
            </a:avLst>
          </a:prstGeom>
          <a:noFill/>
          <a:ln w="28575" cap="flat" cmpd="sng">
            <a:solidFill>
              <a:srgbClr val="F9CB9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152;p21">
            <a:extLst>
              <a:ext uri="{FF2B5EF4-FFF2-40B4-BE49-F238E27FC236}">
                <a16:creationId xmlns:a16="http://schemas.microsoft.com/office/drawing/2014/main" id="{44955159-4253-6A4B-8F93-27E453E8967B}"/>
              </a:ext>
            </a:extLst>
          </p:cNvPr>
          <p:cNvSpPr txBox="1"/>
          <p:nvPr/>
        </p:nvSpPr>
        <p:spPr>
          <a:xfrm>
            <a:off x="8541395" y="2470932"/>
            <a:ext cx="3375904" cy="890667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+ SRAM macros</a:t>
            </a:r>
            <a:endParaRPr sz="1867" kern="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+ modified module hierarchy</a:t>
            </a:r>
            <a:endParaRPr sz="1867" kern="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+ specialized layout</a:t>
            </a:r>
            <a:endParaRPr sz="1867" kern="0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" name="Google Shape;153;p21">
            <a:extLst>
              <a:ext uri="{FF2B5EF4-FFF2-40B4-BE49-F238E27FC236}">
                <a16:creationId xmlns:a16="http://schemas.microsoft.com/office/drawing/2014/main" id="{19D90BBF-BBB8-394D-A356-94F71B7E9DA1}"/>
              </a:ext>
            </a:extLst>
          </p:cNvPr>
          <p:cNvSpPr txBox="1">
            <a:spLocks/>
          </p:cNvSpPr>
          <p:nvPr/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8</a:t>
            </a:fld>
            <a:endParaRPr lang="en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6772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06952-2365-F94E-BCC3-A12C4CF7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3200" dirty="0"/>
              <a:t>Realization: We need a software stack, but for hardware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E8342-295B-9447-BC6B-98E1343547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18FAD-E245-CB44-8789-84AF86E715AD}" type="datetime1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40809-8540-D046-BAFA-CF5E10AAB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1D135-3926-7B49-AA7F-D9B1CACC9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7A2F6F-4F64-7749-92C0-96B58F4FF3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Google Shape;159;p22">
            <a:extLst>
              <a:ext uri="{FF2B5EF4-FFF2-40B4-BE49-F238E27FC236}">
                <a16:creationId xmlns:a16="http://schemas.microsoft.com/office/drawing/2014/main" id="{32490A10-8C23-E147-890B-085C69E2C322}"/>
              </a:ext>
            </a:extLst>
          </p:cNvPr>
          <p:cNvSpPr/>
          <p:nvPr/>
        </p:nvSpPr>
        <p:spPr>
          <a:xfrm>
            <a:off x="893000" y="2633080"/>
            <a:ext cx="10287200" cy="479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libraries</a:t>
            </a:r>
            <a:endParaRPr sz="1867" kern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" name="Google Shape;160;p22">
            <a:extLst>
              <a:ext uri="{FF2B5EF4-FFF2-40B4-BE49-F238E27FC236}">
                <a16:creationId xmlns:a16="http://schemas.microsoft.com/office/drawing/2014/main" id="{F1A38F86-EC95-B047-A3C2-0D72BD5548FB}"/>
              </a:ext>
            </a:extLst>
          </p:cNvPr>
          <p:cNvSpPr/>
          <p:nvPr/>
        </p:nvSpPr>
        <p:spPr>
          <a:xfrm>
            <a:off x="893000" y="3236088"/>
            <a:ext cx="10287200" cy="241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language</a:t>
            </a:r>
            <a:endParaRPr sz="1867" kern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" name="Google Shape;161;p22">
            <a:extLst>
              <a:ext uri="{FF2B5EF4-FFF2-40B4-BE49-F238E27FC236}">
                <a16:creationId xmlns:a16="http://schemas.microsoft.com/office/drawing/2014/main" id="{200E972D-A8D2-9243-8E9E-DFC4492D1656}"/>
              </a:ext>
            </a:extLst>
          </p:cNvPr>
          <p:cNvSpPr/>
          <p:nvPr/>
        </p:nvSpPr>
        <p:spPr>
          <a:xfrm>
            <a:off x="893000" y="3601051"/>
            <a:ext cx="10287200" cy="1462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compiler</a:t>
            </a:r>
            <a:endParaRPr sz="1867" kern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" name="Google Shape;162;p22">
            <a:extLst>
              <a:ext uri="{FF2B5EF4-FFF2-40B4-BE49-F238E27FC236}">
                <a16:creationId xmlns:a16="http://schemas.microsoft.com/office/drawing/2014/main" id="{FECEE3A9-A9DF-914E-96E5-24FC8A178A6C}"/>
              </a:ext>
            </a:extLst>
          </p:cNvPr>
          <p:cNvSpPr/>
          <p:nvPr/>
        </p:nvSpPr>
        <p:spPr>
          <a:xfrm>
            <a:off x="893000" y="5192103"/>
            <a:ext cx="10287200" cy="921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platforms</a:t>
            </a:r>
            <a:endParaRPr sz="1867" kern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" name="Google Shape;163;p22">
            <a:extLst>
              <a:ext uri="{FF2B5EF4-FFF2-40B4-BE49-F238E27FC236}">
                <a16:creationId xmlns:a16="http://schemas.microsoft.com/office/drawing/2014/main" id="{84C79F12-304A-774A-830E-9C50B8FEAA1C}"/>
              </a:ext>
            </a:extLst>
          </p:cNvPr>
          <p:cNvSpPr/>
          <p:nvPr/>
        </p:nvSpPr>
        <p:spPr>
          <a:xfrm>
            <a:off x="893000" y="1722900"/>
            <a:ext cx="10287200" cy="711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projects</a:t>
            </a:r>
            <a:endParaRPr sz="1867" kern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" name="Google Shape;164;p22">
            <a:extLst>
              <a:ext uri="{FF2B5EF4-FFF2-40B4-BE49-F238E27FC236}">
                <a16:creationId xmlns:a16="http://schemas.microsoft.com/office/drawing/2014/main" id="{2BADEF79-4DB5-9E4E-A654-7A3E06A71B94}"/>
              </a:ext>
            </a:extLst>
          </p:cNvPr>
          <p:cNvSpPr/>
          <p:nvPr/>
        </p:nvSpPr>
        <p:spPr>
          <a:xfrm>
            <a:off x="1947888" y="3660953"/>
            <a:ext cx="3758400" cy="134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65;p22">
            <a:extLst>
              <a:ext uri="{FF2B5EF4-FFF2-40B4-BE49-F238E27FC236}">
                <a16:creationId xmlns:a16="http://schemas.microsoft.com/office/drawing/2014/main" id="{80458507-4E40-5241-B38E-3F0BED850EBA}"/>
              </a:ext>
            </a:extLst>
          </p:cNvPr>
          <p:cNvSpPr/>
          <p:nvPr/>
        </p:nvSpPr>
        <p:spPr>
          <a:xfrm>
            <a:off x="2627315" y="4318896"/>
            <a:ext cx="1268116" cy="1291301"/>
          </a:xfrm>
          <a:custGeom>
            <a:avLst/>
            <a:gdLst/>
            <a:ahLst/>
            <a:cxnLst/>
            <a:rect l="l" t="t" r="r" b="b"/>
            <a:pathLst>
              <a:path w="44631" h="45447" extrusionOk="0">
                <a:moveTo>
                  <a:pt x="0" y="42726"/>
                </a:moveTo>
                <a:lnTo>
                  <a:pt x="1088" y="16328"/>
                </a:lnTo>
                <a:lnTo>
                  <a:pt x="31024" y="0"/>
                </a:lnTo>
                <a:lnTo>
                  <a:pt x="42454" y="17417"/>
                </a:lnTo>
                <a:lnTo>
                  <a:pt x="44631" y="45447"/>
                </a:ln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" name="Google Shape;166;p22">
            <a:extLst>
              <a:ext uri="{FF2B5EF4-FFF2-40B4-BE49-F238E27FC236}">
                <a16:creationId xmlns:a16="http://schemas.microsoft.com/office/drawing/2014/main" id="{CCB6A895-EC24-C347-A741-104F1CEC264F}"/>
              </a:ext>
            </a:extLst>
          </p:cNvPr>
          <p:cNvSpPr/>
          <p:nvPr/>
        </p:nvSpPr>
        <p:spPr>
          <a:xfrm>
            <a:off x="2688749" y="2097195"/>
            <a:ext cx="2322080" cy="763183"/>
          </a:xfrm>
          <a:custGeom>
            <a:avLst/>
            <a:gdLst/>
            <a:ahLst/>
            <a:cxnLst/>
            <a:rect l="l" t="t" r="r" b="b"/>
            <a:pathLst>
              <a:path w="81725" h="26860" extrusionOk="0">
                <a:moveTo>
                  <a:pt x="0" y="1333"/>
                </a:moveTo>
                <a:lnTo>
                  <a:pt x="12954" y="26860"/>
                </a:lnTo>
                <a:lnTo>
                  <a:pt x="76962" y="0"/>
                </a:lnTo>
                <a:lnTo>
                  <a:pt x="81725" y="26670"/>
                </a:lnTo>
                <a:close/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5" name="Google Shape;167;p22">
            <a:extLst>
              <a:ext uri="{FF2B5EF4-FFF2-40B4-BE49-F238E27FC236}">
                <a16:creationId xmlns:a16="http://schemas.microsoft.com/office/drawing/2014/main" id="{045DAF13-164A-E54A-861B-F18D00D49DFF}"/>
              </a:ext>
            </a:extLst>
          </p:cNvPr>
          <p:cNvCxnSpPr/>
          <p:nvPr/>
        </p:nvCxnSpPr>
        <p:spPr>
          <a:xfrm flipH="1">
            <a:off x="3062305" y="2097195"/>
            <a:ext cx="752400" cy="758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8;p22">
            <a:extLst>
              <a:ext uri="{FF2B5EF4-FFF2-40B4-BE49-F238E27FC236}">
                <a16:creationId xmlns:a16="http://schemas.microsoft.com/office/drawing/2014/main" id="{9A2C458B-A4C0-0A4D-A0A7-1E8FA82CBB55}"/>
              </a:ext>
            </a:extLst>
          </p:cNvPr>
          <p:cNvCxnSpPr/>
          <p:nvPr/>
        </p:nvCxnSpPr>
        <p:spPr>
          <a:xfrm>
            <a:off x="3814705" y="2089608"/>
            <a:ext cx="1201600" cy="758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69;p22">
            <a:extLst>
              <a:ext uri="{FF2B5EF4-FFF2-40B4-BE49-F238E27FC236}">
                <a16:creationId xmlns:a16="http://schemas.microsoft.com/office/drawing/2014/main" id="{495C1697-03D0-5943-8008-EA46F9037933}"/>
              </a:ext>
            </a:extLst>
          </p:cNvPr>
          <p:cNvSpPr/>
          <p:nvPr/>
        </p:nvSpPr>
        <p:spPr>
          <a:xfrm>
            <a:off x="3073104" y="2851780"/>
            <a:ext cx="1948587" cy="508797"/>
          </a:xfrm>
          <a:custGeom>
            <a:avLst/>
            <a:gdLst/>
            <a:ahLst/>
            <a:cxnLst/>
            <a:rect l="l" t="t" r="r" b="b"/>
            <a:pathLst>
              <a:path w="68580" h="17907" extrusionOk="0">
                <a:moveTo>
                  <a:pt x="0" y="0"/>
                </a:moveTo>
                <a:lnTo>
                  <a:pt x="22479" y="17907"/>
                </a:lnTo>
                <a:lnTo>
                  <a:pt x="68580" y="0"/>
                </a:ln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" name="Google Shape;170;p22">
            <a:extLst>
              <a:ext uri="{FF2B5EF4-FFF2-40B4-BE49-F238E27FC236}">
                <a16:creationId xmlns:a16="http://schemas.microsoft.com/office/drawing/2014/main" id="{0643187D-2361-DE42-98A4-0D4986804FC2}"/>
              </a:ext>
            </a:extLst>
          </p:cNvPr>
          <p:cNvSpPr/>
          <p:nvPr/>
        </p:nvSpPr>
        <p:spPr>
          <a:xfrm>
            <a:off x="3511564" y="3361734"/>
            <a:ext cx="216509" cy="958041"/>
          </a:xfrm>
          <a:custGeom>
            <a:avLst/>
            <a:gdLst/>
            <a:ahLst/>
            <a:cxnLst/>
            <a:rect l="l" t="t" r="r" b="b"/>
            <a:pathLst>
              <a:path w="7620" h="33718" extrusionOk="0">
                <a:moveTo>
                  <a:pt x="7430" y="0"/>
                </a:moveTo>
                <a:lnTo>
                  <a:pt x="7620" y="18859"/>
                </a:lnTo>
                <a:lnTo>
                  <a:pt x="0" y="33718"/>
                </a:ln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" name="Google Shape;171;p22">
            <a:extLst>
              <a:ext uri="{FF2B5EF4-FFF2-40B4-BE49-F238E27FC236}">
                <a16:creationId xmlns:a16="http://schemas.microsoft.com/office/drawing/2014/main" id="{A0837D72-44FF-7041-9238-59A89439B7DC}"/>
              </a:ext>
            </a:extLst>
          </p:cNvPr>
          <p:cNvSpPr/>
          <p:nvPr/>
        </p:nvSpPr>
        <p:spPr>
          <a:xfrm>
            <a:off x="2107728" y="4658523"/>
            <a:ext cx="1090800" cy="241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x86</a:t>
            </a:r>
            <a:endParaRPr sz="1867" kern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" name="Google Shape;172;p22">
            <a:extLst>
              <a:ext uri="{FF2B5EF4-FFF2-40B4-BE49-F238E27FC236}">
                <a16:creationId xmlns:a16="http://schemas.microsoft.com/office/drawing/2014/main" id="{15522239-3BE8-3446-8E65-1057E87B3753}"/>
              </a:ext>
            </a:extLst>
          </p:cNvPr>
          <p:cNvSpPr/>
          <p:nvPr/>
        </p:nvSpPr>
        <p:spPr>
          <a:xfrm>
            <a:off x="3554756" y="4326682"/>
            <a:ext cx="1461440" cy="1206260"/>
          </a:xfrm>
          <a:custGeom>
            <a:avLst/>
            <a:gdLst/>
            <a:ahLst/>
            <a:cxnLst/>
            <a:rect l="l" t="t" r="r" b="b"/>
            <a:pathLst>
              <a:path w="51435" h="42454" extrusionOk="0">
                <a:moveTo>
                  <a:pt x="0" y="0"/>
                </a:moveTo>
                <a:lnTo>
                  <a:pt x="50347" y="16056"/>
                </a:lnTo>
                <a:lnTo>
                  <a:pt x="51435" y="42454"/>
                </a:lnTo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" name="Google Shape;173;p22">
            <a:extLst>
              <a:ext uri="{FF2B5EF4-FFF2-40B4-BE49-F238E27FC236}">
                <a16:creationId xmlns:a16="http://schemas.microsoft.com/office/drawing/2014/main" id="{0141FBC8-323D-9049-874F-186CD331A0DA}"/>
              </a:ext>
            </a:extLst>
          </p:cNvPr>
          <p:cNvSpPr/>
          <p:nvPr/>
        </p:nvSpPr>
        <p:spPr>
          <a:xfrm>
            <a:off x="3282217" y="4658523"/>
            <a:ext cx="1090800" cy="241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ARM</a:t>
            </a:r>
            <a:endParaRPr sz="1867" kern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" name="Google Shape;174;p22">
            <a:extLst>
              <a:ext uri="{FF2B5EF4-FFF2-40B4-BE49-F238E27FC236}">
                <a16:creationId xmlns:a16="http://schemas.microsoft.com/office/drawing/2014/main" id="{3BED7ED6-F423-5842-A76D-B27393FF7171}"/>
              </a:ext>
            </a:extLst>
          </p:cNvPr>
          <p:cNvSpPr/>
          <p:nvPr/>
        </p:nvSpPr>
        <p:spPr>
          <a:xfrm>
            <a:off x="4456708" y="4658523"/>
            <a:ext cx="1090800" cy="241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RISC-V</a:t>
            </a:r>
            <a:endParaRPr sz="1867" kern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" name="Google Shape;175;p22">
            <a:extLst>
              <a:ext uri="{FF2B5EF4-FFF2-40B4-BE49-F238E27FC236}">
                <a16:creationId xmlns:a16="http://schemas.microsoft.com/office/drawing/2014/main" id="{D57E2561-D9FC-A042-878E-8490EEF54CE3}"/>
              </a:ext>
            </a:extLst>
          </p:cNvPr>
          <p:cNvSpPr/>
          <p:nvPr/>
        </p:nvSpPr>
        <p:spPr>
          <a:xfrm>
            <a:off x="2627315" y="4211143"/>
            <a:ext cx="1724000" cy="241600"/>
          </a:xfrm>
          <a:prstGeom prst="rect">
            <a:avLst/>
          </a:prstGeom>
          <a:solidFill>
            <a:srgbClr val="A2FFE8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transforms</a:t>
            </a:r>
            <a:endParaRPr sz="1867" kern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" name="Google Shape;176;p22">
            <a:extLst>
              <a:ext uri="{FF2B5EF4-FFF2-40B4-BE49-F238E27FC236}">
                <a16:creationId xmlns:a16="http://schemas.microsoft.com/office/drawing/2014/main" id="{CE0DF4A2-111A-8D4D-99FF-37B673D498EE}"/>
              </a:ext>
            </a:extLst>
          </p:cNvPr>
          <p:cNvSpPr/>
          <p:nvPr/>
        </p:nvSpPr>
        <p:spPr>
          <a:xfrm>
            <a:off x="3108824" y="3756572"/>
            <a:ext cx="1230800" cy="2416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clang</a:t>
            </a:r>
            <a:endParaRPr sz="1867" kern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" name="Google Shape;177;p22">
            <a:extLst>
              <a:ext uri="{FF2B5EF4-FFF2-40B4-BE49-F238E27FC236}">
                <a16:creationId xmlns:a16="http://schemas.microsoft.com/office/drawing/2014/main" id="{3981C2A6-6B48-B24C-B51A-5EB08868A8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928" t="8900" r="21080" b="7918"/>
          <a:stretch/>
        </p:blipFill>
        <p:spPr>
          <a:xfrm>
            <a:off x="3330383" y="5238947"/>
            <a:ext cx="1090492" cy="874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78;p22">
            <a:extLst>
              <a:ext uri="{FF2B5EF4-FFF2-40B4-BE49-F238E27FC236}">
                <a16:creationId xmlns:a16="http://schemas.microsoft.com/office/drawing/2014/main" id="{BAD40C05-1CB2-8644-9A95-11B03B6954F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5150" y="1762401"/>
            <a:ext cx="632655" cy="632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79;p22">
            <a:extLst>
              <a:ext uri="{FF2B5EF4-FFF2-40B4-BE49-F238E27FC236}">
                <a16:creationId xmlns:a16="http://schemas.microsoft.com/office/drawing/2014/main" id="{8038AC94-80E0-1741-A5E8-CE89A62D74D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6464" y="1762410"/>
            <a:ext cx="536136" cy="632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80;p22">
            <a:extLst>
              <a:ext uri="{FF2B5EF4-FFF2-40B4-BE49-F238E27FC236}">
                <a16:creationId xmlns:a16="http://schemas.microsoft.com/office/drawing/2014/main" id="{F1F876BB-2814-5349-A582-EE530805802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2283" y="1762409"/>
            <a:ext cx="632655" cy="632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81;p22">
            <a:extLst>
              <a:ext uri="{FF2B5EF4-FFF2-40B4-BE49-F238E27FC236}">
                <a16:creationId xmlns:a16="http://schemas.microsoft.com/office/drawing/2014/main" id="{497EA8C7-F114-2048-B57E-87AB4BB9E2F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5345" y="2692951"/>
            <a:ext cx="1230708" cy="360087"/>
          </a:xfrm>
          <a:prstGeom prst="rect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" name="Google Shape;182;p22">
            <a:extLst>
              <a:ext uri="{FF2B5EF4-FFF2-40B4-BE49-F238E27FC236}">
                <a16:creationId xmlns:a16="http://schemas.microsoft.com/office/drawing/2014/main" id="{21FD98DF-EBBF-2B4F-93E9-787084FA130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62093" b="24481"/>
          <a:stretch/>
        </p:blipFill>
        <p:spPr>
          <a:xfrm>
            <a:off x="2033959" y="2692951"/>
            <a:ext cx="2156664" cy="360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83;p22">
            <a:extLst>
              <a:ext uri="{FF2B5EF4-FFF2-40B4-BE49-F238E27FC236}">
                <a16:creationId xmlns:a16="http://schemas.microsoft.com/office/drawing/2014/main" id="{74B11295-61F4-7C4C-9C5A-E52CE24798A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1366" y="3653789"/>
            <a:ext cx="1301177" cy="921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84;p22">
            <a:extLst>
              <a:ext uri="{FF2B5EF4-FFF2-40B4-BE49-F238E27FC236}">
                <a16:creationId xmlns:a16="http://schemas.microsoft.com/office/drawing/2014/main" id="{F596A10C-CBD8-F849-AE73-34BEDE7565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79433" y="3081865"/>
            <a:ext cx="489084" cy="550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85;p22" descr="Screen Shot 2017-06-05 at 6.03.27 PM.png">
            <a:extLst>
              <a:ext uri="{FF2B5EF4-FFF2-40B4-BE49-F238E27FC236}">
                <a16:creationId xmlns:a16="http://schemas.microsoft.com/office/drawing/2014/main" id="{AA9C21F2-DCC6-864F-968A-57ECA57BCC5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50921">
            <a:off x="4646163" y="5321020"/>
            <a:ext cx="689077" cy="67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86;p22" descr="Screen Shot 2017-06-05 at 6.10.33 PM.png">
            <a:extLst>
              <a:ext uri="{FF2B5EF4-FFF2-40B4-BE49-F238E27FC236}">
                <a16:creationId xmlns:a16="http://schemas.microsoft.com/office/drawing/2014/main" id="{57DB10C7-0DFE-6F4F-B02F-0CE731488E1A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578703">
            <a:off x="2153574" y="5259606"/>
            <a:ext cx="942599" cy="77331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87;p22">
            <a:extLst>
              <a:ext uri="{FF2B5EF4-FFF2-40B4-BE49-F238E27FC236}">
                <a16:creationId xmlns:a16="http://schemas.microsoft.com/office/drawing/2014/main" id="{B1A2C9BC-7AD0-E44A-84C2-84A654C57286}"/>
              </a:ext>
            </a:extLst>
          </p:cNvPr>
          <p:cNvSpPr/>
          <p:nvPr/>
        </p:nvSpPr>
        <p:spPr>
          <a:xfrm>
            <a:off x="7964297" y="2124411"/>
            <a:ext cx="2532681" cy="798693"/>
          </a:xfrm>
          <a:custGeom>
            <a:avLst/>
            <a:gdLst/>
            <a:ahLst/>
            <a:cxnLst/>
            <a:rect l="l" t="t" r="r" b="b"/>
            <a:pathLst>
              <a:path w="88700" h="27972" extrusionOk="0">
                <a:moveTo>
                  <a:pt x="85020" y="27236"/>
                </a:moveTo>
                <a:lnTo>
                  <a:pt x="88700" y="368"/>
                </a:lnTo>
                <a:lnTo>
                  <a:pt x="18771" y="27972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36" name="Google Shape;188;p22">
            <a:extLst>
              <a:ext uri="{FF2B5EF4-FFF2-40B4-BE49-F238E27FC236}">
                <a16:creationId xmlns:a16="http://schemas.microsoft.com/office/drawing/2014/main" id="{0473B21D-DD80-3D45-88F6-98C63B769B90}"/>
              </a:ext>
            </a:extLst>
          </p:cNvPr>
          <p:cNvCxnSpPr/>
          <p:nvPr/>
        </p:nvCxnSpPr>
        <p:spPr>
          <a:xfrm flipH="1">
            <a:off x="8435756" y="2098999"/>
            <a:ext cx="756400" cy="762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189;p22">
            <a:extLst>
              <a:ext uri="{FF2B5EF4-FFF2-40B4-BE49-F238E27FC236}">
                <a16:creationId xmlns:a16="http://schemas.microsoft.com/office/drawing/2014/main" id="{0DFFB5B4-B790-114F-B2B2-BD3A564217AC}"/>
              </a:ext>
            </a:extLst>
          </p:cNvPr>
          <p:cNvSpPr/>
          <p:nvPr/>
        </p:nvSpPr>
        <p:spPr>
          <a:xfrm>
            <a:off x="8446983" y="2857220"/>
            <a:ext cx="1958188" cy="511304"/>
          </a:xfrm>
          <a:custGeom>
            <a:avLst/>
            <a:gdLst/>
            <a:ahLst/>
            <a:cxnLst/>
            <a:rect l="l" t="t" r="r" b="b"/>
            <a:pathLst>
              <a:path w="68580" h="17907" extrusionOk="0">
                <a:moveTo>
                  <a:pt x="0" y="0"/>
                </a:moveTo>
                <a:lnTo>
                  <a:pt x="22479" y="17907"/>
                </a:lnTo>
                <a:lnTo>
                  <a:pt x="68580" y="0"/>
                </a:ln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" name="Google Shape;190;p22">
            <a:extLst>
              <a:ext uri="{FF2B5EF4-FFF2-40B4-BE49-F238E27FC236}">
                <a16:creationId xmlns:a16="http://schemas.microsoft.com/office/drawing/2014/main" id="{1A2E2615-356B-C445-931B-CD36D1438075}"/>
              </a:ext>
            </a:extLst>
          </p:cNvPr>
          <p:cNvSpPr/>
          <p:nvPr/>
        </p:nvSpPr>
        <p:spPr>
          <a:xfrm>
            <a:off x="9099702" y="3369630"/>
            <a:ext cx="125663" cy="982692"/>
          </a:xfrm>
          <a:custGeom>
            <a:avLst/>
            <a:gdLst/>
            <a:ahLst/>
            <a:cxnLst/>
            <a:rect l="l" t="t" r="r" b="b"/>
            <a:pathLst>
              <a:path w="4401" h="34416" extrusionOk="0">
                <a:moveTo>
                  <a:pt x="0" y="0"/>
                </a:moveTo>
                <a:lnTo>
                  <a:pt x="190" y="18859"/>
                </a:lnTo>
                <a:lnTo>
                  <a:pt x="4401" y="34416"/>
                </a:ln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" name="Google Shape;191;p22">
            <a:extLst>
              <a:ext uri="{FF2B5EF4-FFF2-40B4-BE49-F238E27FC236}">
                <a16:creationId xmlns:a16="http://schemas.microsoft.com/office/drawing/2014/main" id="{8C7E80C7-491B-F24F-B3B2-0EB7C455BE08}"/>
              </a:ext>
            </a:extLst>
          </p:cNvPr>
          <p:cNvSpPr/>
          <p:nvPr/>
        </p:nvSpPr>
        <p:spPr>
          <a:xfrm>
            <a:off x="7911768" y="4401567"/>
            <a:ext cx="2585233" cy="1243367"/>
          </a:xfrm>
          <a:custGeom>
            <a:avLst/>
            <a:gdLst/>
            <a:ahLst/>
            <a:cxnLst/>
            <a:rect l="l" t="t" r="r" b="b"/>
            <a:pathLst>
              <a:path w="77557" h="37301" extrusionOk="0">
                <a:moveTo>
                  <a:pt x="0" y="7597"/>
                </a:moveTo>
                <a:lnTo>
                  <a:pt x="39840" y="0"/>
                </a:lnTo>
                <a:lnTo>
                  <a:pt x="70245" y="9628"/>
                </a:lnTo>
                <a:lnTo>
                  <a:pt x="77339" y="17736"/>
                </a:lnTo>
                <a:lnTo>
                  <a:pt x="77557" y="37301"/>
                </a:ln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Google Shape;192;p22">
            <a:extLst>
              <a:ext uri="{FF2B5EF4-FFF2-40B4-BE49-F238E27FC236}">
                <a16:creationId xmlns:a16="http://schemas.microsoft.com/office/drawing/2014/main" id="{2F6FEB5C-AB98-E24A-B0F8-39331560E0E0}"/>
              </a:ext>
            </a:extLst>
          </p:cNvPr>
          <p:cNvSpPr/>
          <p:nvPr/>
        </p:nvSpPr>
        <p:spPr>
          <a:xfrm>
            <a:off x="9189100" y="4352300"/>
            <a:ext cx="99333" cy="1303133"/>
          </a:xfrm>
          <a:custGeom>
            <a:avLst/>
            <a:gdLst/>
            <a:ahLst/>
            <a:cxnLst/>
            <a:rect l="l" t="t" r="r" b="b"/>
            <a:pathLst>
              <a:path w="2980" h="39094" extrusionOk="0">
                <a:moveTo>
                  <a:pt x="1088" y="0"/>
                </a:moveTo>
                <a:lnTo>
                  <a:pt x="0" y="15667"/>
                </a:lnTo>
                <a:lnTo>
                  <a:pt x="2980" y="39094"/>
                </a:ln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Google Shape;193;p22">
            <a:extLst>
              <a:ext uri="{FF2B5EF4-FFF2-40B4-BE49-F238E27FC236}">
                <a16:creationId xmlns:a16="http://schemas.microsoft.com/office/drawing/2014/main" id="{1D1A9AD2-A6DB-7E4C-B797-49F249B02078}"/>
              </a:ext>
            </a:extLst>
          </p:cNvPr>
          <p:cNvSpPr/>
          <p:nvPr/>
        </p:nvSpPr>
        <p:spPr>
          <a:xfrm>
            <a:off x="7854667" y="4654934"/>
            <a:ext cx="99133" cy="1053033"/>
          </a:xfrm>
          <a:custGeom>
            <a:avLst/>
            <a:gdLst/>
            <a:ahLst/>
            <a:cxnLst/>
            <a:rect l="l" t="t" r="r" b="b"/>
            <a:pathLst>
              <a:path w="2974" h="31591" extrusionOk="0">
                <a:moveTo>
                  <a:pt x="1520" y="0"/>
                </a:moveTo>
                <a:lnTo>
                  <a:pt x="0" y="10135"/>
                </a:lnTo>
                <a:lnTo>
                  <a:pt x="2974" y="31591"/>
                </a:ln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Google Shape;194;p22">
            <a:extLst>
              <a:ext uri="{FF2B5EF4-FFF2-40B4-BE49-F238E27FC236}">
                <a16:creationId xmlns:a16="http://schemas.microsoft.com/office/drawing/2014/main" id="{41B87DD7-C681-D642-97DF-6AA863036D8C}"/>
              </a:ext>
            </a:extLst>
          </p:cNvPr>
          <p:cNvSpPr/>
          <p:nvPr/>
        </p:nvSpPr>
        <p:spPr>
          <a:xfrm>
            <a:off x="9885057" y="1763759"/>
            <a:ext cx="1224800" cy="626800"/>
          </a:xfrm>
          <a:prstGeom prst="ellipse">
            <a:avLst/>
          </a:prstGeom>
          <a:solidFill>
            <a:srgbClr val="D9D2E9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Hwacha</a:t>
            </a:r>
            <a:endParaRPr sz="1333" kern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" name="Google Shape;195;p22">
            <a:extLst>
              <a:ext uri="{FF2B5EF4-FFF2-40B4-BE49-F238E27FC236}">
                <a16:creationId xmlns:a16="http://schemas.microsoft.com/office/drawing/2014/main" id="{8941DE59-F83C-A644-801D-8160BB259943}"/>
              </a:ext>
            </a:extLst>
          </p:cNvPr>
          <p:cNvSpPr/>
          <p:nvPr/>
        </p:nvSpPr>
        <p:spPr>
          <a:xfrm>
            <a:off x="8598513" y="1760732"/>
            <a:ext cx="1224800" cy="626800"/>
          </a:xfrm>
          <a:prstGeom prst="ellipse">
            <a:avLst/>
          </a:prstGeom>
          <a:solidFill>
            <a:srgbClr val="D9D2E9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Rocket</a:t>
            </a:r>
            <a:endParaRPr sz="1333" kern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" name="Google Shape;196;p22">
            <a:extLst>
              <a:ext uri="{FF2B5EF4-FFF2-40B4-BE49-F238E27FC236}">
                <a16:creationId xmlns:a16="http://schemas.microsoft.com/office/drawing/2014/main" id="{4256D28F-B7FD-C24D-8F4E-DD2D64B90460}"/>
              </a:ext>
            </a:extLst>
          </p:cNvPr>
          <p:cNvSpPr/>
          <p:nvPr/>
        </p:nvSpPr>
        <p:spPr>
          <a:xfrm>
            <a:off x="7245876" y="1771583"/>
            <a:ext cx="1224800" cy="626800"/>
          </a:xfrm>
          <a:prstGeom prst="ellipse">
            <a:avLst/>
          </a:prstGeom>
          <a:solidFill>
            <a:srgbClr val="D9D2E9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333" ker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BOOM</a:t>
            </a:r>
            <a:endParaRPr sz="1333" kern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" name="Google Shape;197;p22">
            <a:extLst>
              <a:ext uri="{FF2B5EF4-FFF2-40B4-BE49-F238E27FC236}">
                <a16:creationId xmlns:a16="http://schemas.microsoft.com/office/drawing/2014/main" id="{277ADB90-5AD2-3247-8218-F4A4C1A3F386}"/>
              </a:ext>
            </a:extLst>
          </p:cNvPr>
          <p:cNvSpPr/>
          <p:nvPr/>
        </p:nvSpPr>
        <p:spPr>
          <a:xfrm>
            <a:off x="7529903" y="2682229"/>
            <a:ext cx="1468400" cy="3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rocketchip</a:t>
            </a:r>
            <a:endParaRPr sz="1867" kern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" name="Google Shape;198;p22">
            <a:extLst>
              <a:ext uri="{FF2B5EF4-FFF2-40B4-BE49-F238E27FC236}">
                <a16:creationId xmlns:a16="http://schemas.microsoft.com/office/drawing/2014/main" id="{322E675D-51E9-6B40-8D59-02821789092E}"/>
              </a:ext>
            </a:extLst>
          </p:cNvPr>
          <p:cNvSpPr/>
          <p:nvPr/>
        </p:nvSpPr>
        <p:spPr>
          <a:xfrm>
            <a:off x="9326937" y="2684291"/>
            <a:ext cx="1580000" cy="3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chisel-utils</a:t>
            </a:r>
            <a:endParaRPr sz="1867" kern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7" name="Google Shape;199;p22">
            <a:extLst>
              <a:ext uri="{FF2B5EF4-FFF2-40B4-BE49-F238E27FC236}">
                <a16:creationId xmlns:a16="http://schemas.microsoft.com/office/drawing/2014/main" id="{214EE781-1FA1-BC43-A38E-217C44C4669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90124" y="5251179"/>
            <a:ext cx="1022152" cy="83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200;p22">
            <a:extLst>
              <a:ext uri="{FF2B5EF4-FFF2-40B4-BE49-F238E27FC236}">
                <a16:creationId xmlns:a16="http://schemas.microsoft.com/office/drawing/2014/main" id="{9682C0AE-86A1-7B46-9284-42F97A085EE8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77613" y="5256060"/>
            <a:ext cx="1011473" cy="82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201;p22">
            <a:extLst>
              <a:ext uri="{FF2B5EF4-FFF2-40B4-BE49-F238E27FC236}">
                <a16:creationId xmlns:a16="http://schemas.microsoft.com/office/drawing/2014/main" id="{2843CB90-0E79-4747-BBE7-4756D10B370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048573" y="5225514"/>
            <a:ext cx="756193" cy="8710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203;p22">
            <a:extLst>
              <a:ext uri="{FF2B5EF4-FFF2-40B4-BE49-F238E27FC236}">
                <a16:creationId xmlns:a16="http://schemas.microsoft.com/office/drawing/2014/main" id="{0013C885-F233-2046-9B04-CC00F8E2A190}"/>
              </a:ext>
            </a:extLst>
          </p:cNvPr>
          <p:cNvGrpSpPr/>
          <p:nvPr/>
        </p:nvGrpSpPr>
        <p:grpSpPr>
          <a:xfrm>
            <a:off x="7548900" y="3175900"/>
            <a:ext cx="3227200" cy="1958000"/>
            <a:chOff x="5661675" y="2381925"/>
            <a:chExt cx="2420400" cy="1468500"/>
          </a:xfrm>
        </p:grpSpPr>
        <p:sp>
          <p:nvSpPr>
            <p:cNvPr id="51" name="Google Shape;204;p22">
              <a:extLst>
                <a:ext uri="{FF2B5EF4-FFF2-40B4-BE49-F238E27FC236}">
                  <a16:creationId xmlns:a16="http://schemas.microsoft.com/office/drawing/2014/main" id="{54160E8B-FF73-3E48-9994-1A04FC12A8FC}"/>
                </a:ext>
              </a:extLst>
            </p:cNvPr>
            <p:cNvSpPr/>
            <p:nvPr/>
          </p:nvSpPr>
          <p:spPr>
            <a:xfrm>
              <a:off x="5661675" y="2381925"/>
              <a:ext cx="2420400" cy="1468500"/>
            </a:xfrm>
            <a:prstGeom prst="roundRect">
              <a:avLst>
                <a:gd name="adj" fmla="val 16667"/>
              </a:avLst>
            </a:prstGeom>
            <a:solidFill>
              <a:srgbClr val="FFD966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52" name="Google Shape;205;p22">
              <a:extLst>
                <a:ext uri="{FF2B5EF4-FFF2-40B4-BE49-F238E27FC236}">
                  <a16:creationId xmlns:a16="http://schemas.microsoft.com/office/drawing/2014/main" id="{67B18073-67B6-BC40-9658-3D4CAEA55B05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800550" y="2946661"/>
              <a:ext cx="2129400" cy="2839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" name="Google Shape;206;p22">
            <a:extLst>
              <a:ext uri="{FF2B5EF4-FFF2-40B4-BE49-F238E27FC236}">
                <a16:creationId xmlns:a16="http://schemas.microsoft.com/office/drawing/2014/main" id="{14C40295-018B-334C-8331-081F4634E655}"/>
              </a:ext>
            </a:extLst>
          </p:cNvPr>
          <p:cNvGrpSpPr/>
          <p:nvPr/>
        </p:nvGrpSpPr>
        <p:grpSpPr>
          <a:xfrm>
            <a:off x="7548933" y="3173387"/>
            <a:ext cx="3227200" cy="362000"/>
            <a:chOff x="5661700" y="2380040"/>
            <a:chExt cx="2420400" cy="271500"/>
          </a:xfrm>
        </p:grpSpPr>
        <p:sp>
          <p:nvSpPr>
            <p:cNvPr id="54" name="Google Shape;207;p22">
              <a:extLst>
                <a:ext uri="{FF2B5EF4-FFF2-40B4-BE49-F238E27FC236}">
                  <a16:creationId xmlns:a16="http://schemas.microsoft.com/office/drawing/2014/main" id="{A9A490C7-B975-5549-A8A2-8C96864A031D}"/>
                </a:ext>
              </a:extLst>
            </p:cNvPr>
            <p:cNvSpPr/>
            <p:nvPr/>
          </p:nvSpPr>
          <p:spPr>
            <a:xfrm>
              <a:off x="5661700" y="2380040"/>
              <a:ext cx="2420400" cy="271500"/>
            </a:xfrm>
            <a:prstGeom prst="roundRect">
              <a:avLst>
                <a:gd name="adj" fmla="val 37956"/>
              </a:avLst>
            </a:prstGeom>
            <a:solidFill>
              <a:srgbClr val="FFD966"/>
            </a:solidFill>
            <a:ln w="9525" cap="flat" cmpd="sng">
              <a:solidFill>
                <a:srgbClr val="1A1A1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55" name="Google Shape;208;p22">
              <a:extLst>
                <a:ext uri="{FF2B5EF4-FFF2-40B4-BE49-F238E27FC236}">
                  <a16:creationId xmlns:a16="http://schemas.microsoft.com/office/drawing/2014/main" id="{06C54DC6-728E-1946-ADA1-FD555AE66C81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6056500" y="2409827"/>
              <a:ext cx="1617500" cy="21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209;p22">
            <a:extLst>
              <a:ext uri="{FF2B5EF4-FFF2-40B4-BE49-F238E27FC236}">
                <a16:creationId xmlns:a16="http://schemas.microsoft.com/office/drawing/2014/main" id="{F848D774-25D6-B148-A920-39192B9382B0}"/>
              </a:ext>
            </a:extLst>
          </p:cNvPr>
          <p:cNvSpPr/>
          <p:nvPr/>
        </p:nvSpPr>
        <p:spPr>
          <a:xfrm>
            <a:off x="7548933" y="4132033"/>
            <a:ext cx="3227200" cy="8712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000" b="1" ker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FIRRTL</a:t>
            </a:r>
            <a:endParaRPr sz="4000" b="1" kern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" name="Google Shape;210;p22">
            <a:extLst>
              <a:ext uri="{FF2B5EF4-FFF2-40B4-BE49-F238E27FC236}">
                <a16:creationId xmlns:a16="http://schemas.microsoft.com/office/drawing/2014/main" id="{F3A1C094-4C4B-4644-BF7B-1516D9F79995}"/>
              </a:ext>
            </a:extLst>
          </p:cNvPr>
          <p:cNvSpPr/>
          <p:nvPr/>
        </p:nvSpPr>
        <p:spPr>
          <a:xfrm>
            <a:off x="7548933" y="3681387"/>
            <a:ext cx="3227200" cy="362000"/>
          </a:xfrm>
          <a:prstGeom prst="roundRect">
            <a:avLst>
              <a:gd name="adj" fmla="val 37956"/>
            </a:avLst>
          </a:prstGeom>
          <a:solidFill>
            <a:srgbClr val="F9CB9C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Chisel Frontend</a:t>
            </a:r>
            <a:endParaRPr sz="1867" b="1" kern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7FF9E3-D7B6-7A43-AF5A-DB98A58D5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297" y="5633193"/>
            <a:ext cx="1152000" cy="9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67E337A-6210-3C48-BFEC-F29A6B14B00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42335" y="5784485"/>
            <a:ext cx="1438800" cy="4796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748EC85-4EAD-5749-8687-32E2277CE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508" y="5784485"/>
            <a:ext cx="1136549" cy="6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80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7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iFive 1">
      <a:dk1>
        <a:srgbClr val="282828"/>
      </a:dk1>
      <a:lt1>
        <a:srgbClr val="FFFFFF"/>
      </a:lt1>
      <a:dk2>
        <a:srgbClr val="414143"/>
      </a:dk2>
      <a:lt2>
        <a:srgbClr val="D3D3D3"/>
      </a:lt2>
      <a:accent1>
        <a:srgbClr val="FC3F4E"/>
      </a:accent1>
      <a:accent2>
        <a:srgbClr val="3458C3"/>
      </a:accent2>
      <a:accent3>
        <a:srgbClr val="8D1BF1"/>
      </a:accent3>
      <a:accent4>
        <a:srgbClr val="F0A800"/>
      </a:accent4>
      <a:accent5>
        <a:srgbClr val="6987C8"/>
      </a:accent5>
      <a:accent6>
        <a:srgbClr val="8171BF"/>
      </a:accent6>
      <a:hlink>
        <a:srgbClr val="3458C3"/>
      </a:hlink>
      <a:folHlink>
        <a:srgbClr val="FA69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458C3"/>
        </a:solidFill>
        <a:ln>
          <a:noFill/>
        </a:ln>
      </a:spPr>
      <a:bodyPr rtlCol="0" anchor="ctr"/>
      <a:lstStyle>
        <a:defPPr algn="ct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3965</TotalTime>
  <Words>1138</Words>
  <Application>Microsoft Macintosh PowerPoint</Application>
  <PresentationFormat>Widescreen</PresentationFormat>
  <Paragraphs>298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Courier</vt:lpstr>
      <vt:lpstr>Oswald</vt:lpstr>
      <vt:lpstr>Office Theme</vt:lpstr>
      <vt:lpstr>Chisel and FIRRTL for next-generation SoC designs</vt:lpstr>
      <vt:lpstr>Table of Contents</vt:lpstr>
      <vt:lpstr>Introduction </vt:lpstr>
      <vt:lpstr>What is Chisel?</vt:lpstr>
      <vt:lpstr>No Loss of Expressibility: “Verilog-like” Chisel</vt:lpstr>
      <vt:lpstr>Massive Increase in Parameterizability: “Software-like” Chisel</vt:lpstr>
      <vt:lpstr>Massive Increase in Parameterizability: “Software-like” Chisel</vt:lpstr>
      <vt:lpstr>Platform-Specific or Application-Specific RTL Changes</vt:lpstr>
      <vt:lpstr>Realization: We need a software stack, but for hardware</vt:lpstr>
      <vt:lpstr>FIRRTL: An Extensible Hardware Compiler Framework</vt:lpstr>
      <vt:lpstr>Projects of the Chisel Working Group</vt:lpstr>
      <vt:lpstr>Highlights</vt:lpstr>
      <vt:lpstr>Repos moved to CHIPS Alliance Github</vt:lpstr>
      <vt:lpstr>Further Improved Website</vt:lpstr>
      <vt:lpstr>Further Improved Website</vt:lpstr>
      <vt:lpstr>More Releases</vt:lpstr>
      <vt:lpstr>Enhanced Signal Naming (from last time)</vt:lpstr>
      <vt:lpstr>Refined Signal Naming</vt:lpstr>
      <vt:lpstr>Recent Tapeouts / News</vt:lpstr>
      <vt:lpstr>Looking Forward </vt:lpstr>
      <vt:lpstr>Improved FPGA support</vt:lpstr>
      <vt:lpstr>AutoCloneType2</vt:lpstr>
      <vt:lpstr>DataView</vt:lpstr>
      <vt:lpstr>Chisel Community Conference China 2021</vt:lpstr>
      <vt:lpstr>What Else?</vt:lpstr>
      <vt:lpstr>Get Involved</vt:lpstr>
      <vt:lpstr>Extra Slides</vt:lpstr>
      <vt:lpstr>Improved Release Methodology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Line  Arial 60pt</dc:title>
  <dc:creator>Ryan Riggins</dc:creator>
  <cp:lastModifiedBy>Jack Koenig</cp:lastModifiedBy>
  <cp:revision>139</cp:revision>
  <dcterms:created xsi:type="dcterms:W3CDTF">2020-04-24T01:06:07Z</dcterms:created>
  <dcterms:modified xsi:type="dcterms:W3CDTF">2021-03-30T06:45:14Z</dcterms:modified>
</cp:coreProperties>
</file>